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Θέση κεφαλίδας"/>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l-GR" sz="1400" b="0" i="0" u="none" strike="noStrike" baseline="0">
              <a:ln>
                <a:noFill/>
              </a:ln>
              <a:solidFill>
                <a:srgbClr val="FFFFFF"/>
              </a:solidFill>
              <a:latin typeface="Times New Roman" pitchFamily="2"/>
              <a:ea typeface="Microsoft YaHei" pitchFamily="2"/>
              <a:cs typeface="Arial" pitchFamily="2"/>
            </a:endParaRPr>
          </a:p>
        </p:txBody>
      </p:sp>
      <p:sp>
        <p:nvSpPr>
          <p:cNvPr id="3" name="2 - Θέση ημερομηνίας"/>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l-GR" sz="1400" b="0" i="0" u="none" strike="noStrike" baseline="0">
              <a:ln>
                <a:noFill/>
              </a:ln>
              <a:solidFill>
                <a:srgbClr val="FFFFFF"/>
              </a:solidFill>
              <a:latin typeface="Times New Roman" pitchFamily="2"/>
              <a:ea typeface="Microsoft YaHei" pitchFamily="2"/>
              <a:cs typeface="Arial" pitchFamily="2"/>
            </a:endParaRPr>
          </a:p>
        </p:txBody>
      </p:sp>
      <p:sp>
        <p:nvSpPr>
          <p:cNvPr id="4" name="3 - Θέση υποσέλιδου"/>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l-GR" sz="1400" b="0" i="0" u="none" strike="noStrike" baseline="0">
              <a:ln>
                <a:noFill/>
              </a:ln>
              <a:solidFill>
                <a:srgbClr val="FFFFFF"/>
              </a:solidFill>
              <a:latin typeface="Times New Roman" pitchFamily="2"/>
              <a:ea typeface="Microsoft YaHei" pitchFamily="2"/>
              <a:cs typeface="Arial" pitchFamily="2"/>
            </a:endParaRPr>
          </a:p>
        </p:txBody>
      </p:sp>
      <p:sp>
        <p:nvSpPr>
          <p:cNvPr id="5" name="4 - Θέση αριθμού διαφάνειας"/>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93CFA9CD-FED6-40B4-AD0C-8326431EDC8C}"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l-GR" sz="1400" b="0" i="0" u="none" strike="noStrike" baseline="0">
              <a:ln>
                <a:noFill/>
              </a:ln>
              <a:solidFill>
                <a:srgbClr val="FFFFFF"/>
              </a:solidFill>
              <a:latin typeface="Times New Roman" pitchFamily="2"/>
              <a:ea typeface="Microsoft YaHei" pitchFamily="2"/>
              <a:cs typeface="Ari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idx="2"/>
          </p:nvPr>
        </p:nvSpPr>
        <p:spPr>
          <a:xfrm>
            <a:off x="0" y="694800"/>
            <a:ext cx="360" cy="360"/>
          </a:xfrm>
          <a:prstGeom prst="rect">
            <a:avLst/>
          </a:prstGeom>
          <a:noFill/>
          <a:ln>
            <a:noFill/>
            <a:prstDash val="solid"/>
          </a:ln>
        </p:spPr>
      </p:sp>
      <p:sp>
        <p:nvSpPr>
          <p:cNvPr id="3" name="2 - Θέση σημειώσεων"/>
          <p:cNvSpPr txBox="1">
            <a:spLocks noGrp="1"/>
          </p:cNvSpPr>
          <p:nvPr>
            <p:ph type="body" sz="quarter" idx="3"/>
          </p:nvPr>
        </p:nvSpPr>
        <p:spPr>
          <a:xfrm>
            <a:off x="685799" y="4343400"/>
            <a:ext cx="5486040" cy="411444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l-GR" sz="1200" b="0" i="0" u="none" strike="noStrike" baseline="0">
        <a:ln>
          <a:noFill/>
        </a:ln>
        <a:solidFill>
          <a:srgbClr val="000000"/>
        </a:solidFill>
        <a:latin typeface="Times New Roman" pitchFamily="2"/>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695325"/>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695325"/>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588" y="0"/>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588" y="0"/>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588" y="0"/>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588" y="0"/>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588" y="0"/>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695325"/>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588" y="0"/>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695325"/>
            <a:ext cx="0" cy="0"/>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4588" y="695325"/>
            <a:ext cx="4568825" cy="3427413"/>
          </a:xfrm>
          <a:solidFill>
            <a:srgbClr val="729FCF"/>
          </a:solidFill>
          <a:ln w="25400">
            <a:solidFill>
              <a:srgbClr val="3465A4"/>
            </a:solidFill>
            <a:prstDash val="solid"/>
          </a:ln>
        </p:spPr>
      </p:sp>
      <p:sp>
        <p:nvSpPr>
          <p:cNvPr id="3" name="2 - Θέση σημειώσεων"/>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7D4AFD4D-C7EB-41DE-A7DC-F7A07B0D9EBD}" type="slidenum">
              <a:rPr/>
              <a:pPr lvl="0"/>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F8A56EF6-6E95-4426-A21F-57D3782497E9}" type="slidenum">
              <a:rPr/>
              <a:pPr lvl="0"/>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419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419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6961B16C-86B3-4B3C-9F12-51799D4627F3}" type="slidenum">
              <a:rPr/>
              <a:pPr lvl="0"/>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0D53414D-93D6-449E-BAD2-F0EE8790E4A0}" type="slidenum">
              <a:rPr/>
              <a:pPr lvl="0"/>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lvl="0"/>
            <a:endParaRPr lang="el-GR"/>
          </a:p>
        </p:txBody>
      </p:sp>
      <p:sp>
        <p:nvSpPr>
          <p:cNvPr id="5" name="4 - Θέση υποσέλιδου"/>
          <p:cNvSpPr>
            <a:spLocks noGrp="1"/>
          </p:cNvSpPr>
          <p:nvPr>
            <p:ph type="ftr" sz="quarter" idx="11"/>
          </p:nvPr>
        </p:nvSpPr>
        <p:spPr/>
        <p:txBody>
          <a:bodyPr/>
          <a:lstStyle/>
          <a:p>
            <a:pPr lvl="0"/>
            <a:endParaRPr lang="el-GR"/>
          </a:p>
        </p:txBody>
      </p:sp>
      <p:sp>
        <p:nvSpPr>
          <p:cNvPr id="6" name="5 - Θέση αριθμού διαφάνειας"/>
          <p:cNvSpPr>
            <a:spLocks noGrp="1"/>
          </p:cNvSpPr>
          <p:nvPr>
            <p:ph type="sldNum" sz="quarter" idx="12"/>
          </p:nvPr>
        </p:nvSpPr>
        <p:spPr/>
        <p:txBody>
          <a:bodyPr/>
          <a:lstStyle/>
          <a:p>
            <a:pPr lvl="0"/>
            <a:fld id="{FE40EA35-859A-4AE0-9314-9593212FCDD5}" type="slidenum">
              <a:rPr/>
              <a:pPr lvl="0"/>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07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07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pPr lvl="0"/>
            <a:endParaRPr lang="el-GR"/>
          </a:p>
        </p:txBody>
      </p:sp>
      <p:sp>
        <p:nvSpPr>
          <p:cNvPr id="6" name="5 - Θέση υποσέλιδου"/>
          <p:cNvSpPr>
            <a:spLocks noGrp="1"/>
          </p:cNvSpPr>
          <p:nvPr>
            <p:ph type="ftr" sz="quarter" idx="11"/>
          </p:nvPr>
        </p:nvSpPr>
        <p:spPr/>
        <p:txBody>
          <a:bodyPr/>
          <a:lstStyle/>
          <a:p>
            <a:pPr lvl="0"/>
            <a:endParaRPr lang="el-GR"/>
          </a:p>
        </p:txBody>
      </p:sp>
      <p:sp>
        <p:nvSpPr>
          <p:cNvPr id="7" name="6 - Θέση αριθμού διαφάνειας"/>
          <p:cNvSpPr>
            <a:spLocks noGrp="1"/>
          </p:cNvSpPr>
          <p:nvPr>
            <p:ph type="sldNum" sz="quarter" idx="12"/>
          </p:nvPr>
        </p:nvSpPr>
        <p:spPr/>
        <p:txBody>
          <a:bodyPr/>
          <a:lstStyle/>
          <a:p>
            <a:pPr lvl="0"/>
            <a:fld id="{23909C04-2A40-4695-AC19-034F70C71C80}" type="slidenum">
              <a:rPr/>
              <a:pPr lvl="0"/>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pPr lvl="0"/>
            <a:endParaRPr lang="el-GR"/>
          </a:p>
        </p:txBody>
      </p:sp>
      <p:sp>
        <p:nvSpPr>
          <p:cNvPr id="8" name="7 - Θέση υποσέλιδου"/>
          <p:cNvSpPr>
            <a:spLocks noGrp="1"/>
          </p:cNvSpPr>
          <p:nvPr>
            <p:ph type="ftr" sz="quarter" idx="11"/>
          </p:nvPr>
        </p:nvSpPr>
        <p:spPr/>
        <p:txBody>
          <a:bodyPr/>
          <a:lstStyle/>
          <a:p>
            <a:pPr lvl="0"/>
            <a:endParaRPr lang="el-GR"/>
          </a:p>
        </p:txBody>
      </p:sp>
      <p:sp>
        <p:nvSpPr>
          <p:cNvPr id="9" name="8 - Θέση αριθμού διαφάνειας"/>
          <p:cNvSpPr>
            <a:spLocks noGrp="1"/>
          </p:cNvSpPr>
          <p:nvPr>
            <p:ph type="sldNum" sz="quarter" idx="12"/>
          </p:nvPr>
        </p:nvSpPr>
        <p:spPr/>
        <p:txBody>
          <a:bodyPr/>
          <a:lstStyle/>
          <a:p>
            <a:pPr lvl="0"/>
            <a:fld id="{16EB03E6-4F5B-4F9E-ABCB-26F3C1B2C53A}" type="slidenum">
              <a:rPr/>
              <a:pPr lvl="0"/>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pPr lvl="0"/>
            <a:endParaRPr lang="el-GR"/>
          </a:p>
        </p:txBody>
      </p:sp>
      <p:sp>
        <p:nvSpPr>
          <p:cNvPr id="4" name="3 - Θέση υποσέλιδου"/>
          <p:cNvSpPr>
            <a:spLocks noGrp="1"/>
          </p:cNvSpPr>
          <p:nvPr>
            <p:ph type="ftr" sz="quarter" idx="11"/>
          </p:nvPr>
        </p:nvSpPr>
        <p:spPr/>
        <p:txBody>
          <a:bodyPr/>
          <a:lstStyle/>
          <a:p>
            <a:pPr lvl="0"/>
            <a:endParaRPr lang="el-GR"/>
          </a:p>
        </p:txBody>
      </p:sp>
      <p:sp>
        <p:nvSpPr>
          <p:cNvPr id="5" name="4 - Θέση αριθμού διαφάνειας"/>
          <p:cNvSpPr>
            <a:spLocks noGrp="1"/>
          </p:cNvSpPr>
          <p:nvPr>
            <p:ph type="sldNum" sz="quarter" idx="12"/>
          </p:nvPr>
        </p:nvSpPr>
        <p:spPr/>
        <p:txBody>
          <a:bodyPr/>
          <a:lstStyle/>
          <a:p>
            <a:pPr lvl="0"/>
            <a:fld id="{3AC4F6C2-410B-48CA-9D01-2AC1B5CED80C}" type="slidenum">
              <a:rPr/>
              <a:pPr lvl="0"/>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lvl="0"/>
            <a:endParaRPr lang="el-GR"/>
          </a:p>
        </p:txBody>
      </p:sp>
      <p:sp>
        <p:nvSpPr>
          <p:cNvPr id="3" name="2 - Θέση υποσέλιδου"/>
          <p:cNvSpPr>
            <a:spLocks noGrp="1"/>
          </p:cNvSpPr>
          <p:nvPr>
            <p:ph type="ftr" sz="quarter" idx="11"/>
          </p:nvPr>
        </p:nvSpPr>
        <p:spPr/>
        <p:txBody>
          <a:bodyPr/>
          <a:lstStyle/>
          <a:p>
            <a:pPr lvl="0"/>
            <a:endParaRPr lang="el-GR"/>
          </a:p>
        </p:txBody>
      </p:sp>
      <p:sp>
        <p:nvSpPr>
          <p:cNvPr id="4" name="3 - Θέση αριθμού διαφάνειας"/>
          <p:cNvSpPr>
            <a:spLocks noGrp="1"/>
          </p:cNvSpPr>
          <p:nvPr>
            <p:ph type="sldNum" sz="quarter" idx="12"/>
          </p:nvPr>
        </p:nvSpPr>
        <p:spPr/>
        <p:txBody>
          <a:bodyPr/>
          <a:lstStyle/>
          <a:p>
            <a:pPr lvl="0"/>
            <a:fld id="{21D11B96-FFE9-425C-B626-4AA1A79F1781}" type="slidenum">
              <a:rPr/>
              <a:pPr lvl="0"/>
              <a:t>‹#›</a:t>
            </a:fld>
            <a:endParaRPr lang="el-G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lvl="0"/>
            <a:endParaRPr lang="el-GR"/>
          </a:p>
        </p:txBody>
      </p:sp>
      <p:sp>
        <p:nvSpPr>
          <p:cNvPr id="6" name="5 - Θέση υποσέλιδου"/>
          <p:cNvSpPr>
            <a:spLocks noGrp="1"/>
          </p:cNvSpPr>
          <p:nvPr>
            <p:ph type="ftr" sz="quarter" idx="11"/>
          </p:nvPr>
        </p:nvSpPr>
        <p:spPr/>
        <p:txBody>
          <a:bodyPr/>
          <a:lstStyle/>
          <a:p>
            <a:pPr lvl="0"/>
            <a:endParaRPr lang="el-GR"/>
          </a:p>
        </p:txBody>
      </p:sp>
      <p:sp>
        <p:nvSpPr>
          <p:cNvPr id="7" name="6 - Θέση αριθμού διαφάνειας"/>
          <p:cNvSpPr>
            <a:spLocks noGrp="1"/>
          </p:cNvSpPr>
          <p:nvPr>
            <p:ph type="sldNum" sz="quarter" idx="12"/>
          </p:nvPr>
        </p:nvSpPr>
        <p:spPr/>
        <p:txBody>
          <a:bodyPr/>
          <a:lstStyle/>
          <a:p>
            <a:pPr lvl="0"/>
            <a:fld id="{E654299B-34B9-48F0-AD5B-FAA9741B1F38}" type="slidenum">
              <a:rPr/>
              <a:pPr lvl="0"/>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lvl="0"/>
            <a:endParaRPr lang="el-GR"/>
          </a:p>
        </p:txBody>
      </p:sp>
      <p:sp>
        <p:nvSpPr>
          <p:cNvPr id="6" name="5 - Θέση υποσέλιδου"/>
          <p:cNvSpPr>
            <a:spLocks noGrp="1"/>
          </p:cNvSpPr>
          <p:nvPr>
            <p:ph type="ftr" sz="quarter" idx="11"/>
          </p:nvPr>
        </p:nvSpPr>
        <p:spPr/>
        <p:txBody>
          <a:bodyPr/>
          <a:lstStyle/>
          <a:p>
            <a:pPr lvl="0"/>
            <a:endParaRPr lang="el-GR"/>
          </a:p>
        </p:txBody>
      </p:sp>
      <p:sp>
        <p:nvSpPr>
          <p:cNvPr id="7" name="6 - Θέση αριθμού διαφάνειας"/>
          <p:cNvSpPr>
            <a:spLocks noGrp="1"/>
          </p:cNvSpPr>
          <p:nvPr>
            <p:ph type="sldNum" sz="quarter" idx="12"/>
          </p:nvPr>
        </p:nvSpPr>
        <p:spPr/>
        <p:txBody>
          <a:bodyPr/>
          <a:lstStyle/>
          <a:p>
            <a:pPr lvl="0"/>
            <a:fld id="{2C5F74FB-FD2B-4A48-9069-0A6CDF0E0904}" type="slidenum">
              <a:rPr/>
              <a:pPr lvl="0"/>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E5368"/>
            </a:gs>
            <a:gs pos="50000">
              <a:srgbClr val="99CCFF"/>
            </a:gs>
            <a:gs pos="100000">
              <a:srgbClr val="3E5368"/>
            </a:gs>
          </a:gsLst>
          <a:lin ang="13500000"/>
        </a:gradFill>
        <a:effectLst/>
      </p:bgPr>
    </p:bg>
    <p:spTree>
      <p:nvGrpSpPr>
        <p:cNvPr id="1" name=""/>
        <p:cNvGrpSpPr/>
        <p:nvPr/>
      </p:nvGrpSpPr>
      <p:grpSpPr>
        <a:xfrm>
          <a:off x="0" y="0"/>
          <a:ext cx="0" cy="0"/>
          <a:chOff x="0" y="0"/>
          <a:chExt cx="0" cy="0"/>
        </a:xfrm>
      </p:grpSpPr>
      <p:sp>
        <p:nvSpPr>
          <p:cNvPr id="2" name="1 - Θέση τίτλου"/>
          <p:cNvSpPr txBox="1">
            <a:spLocks noGrp="1"/>
          </p:cNvSpPr>
          <p:nvPr>
            <p:ph type="title"/>
          </p:nvPr>
        </p:nvSpPr>
        <p:spPr>
          <a:xfrm>
            <a:off x="685799" y="609120"/>
            <a:ext cx="7772400" cy="1143000"/>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l-GR"/>
          </a:p>
        </p:txBody>
      </p:sp>
      <p:sp>
        <p:nvSpPr>
          <p:cNvPr id="3" name="2 - Θέση κειμένου"/>
          <p:cNvSpPr txBox="1">
            <a:spLocks noGrp="1"/>
          </p:cNvSpPr>
          <p:nvPr>
            <p:ph type="body" idx="1"/>
          </p:nvPr>
        </p:nvSpPr>
        <p:spPr>
          <a:xfrm>
            <a:off x="685799" y="1981080"/>
            <a:ext cx="7772400" cy="407124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txBox="1">
            <a:spLocks noGrp="1"/>
          </p:cNvSpPr>
          <p:nvPr>
            <p:ph type="dt" sz="half" idx="2"/>
          </p:nvPr>
        </p:nvSpPr>
        <p:spPr>
          <a:xfrm>
            <a:off x="685799" y="6248520"/>
            <a:ext cx="1905120" cy="45720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l-GR" sz="2400" b="0" i="0" u="none" strike="noStrike" baseline="0">
                <a:solidFill>
                  <a:srgbClr val="000000"/>
                </a:solidFill>
                <a:latin typeface="Times New Roman" pitchFamily="2"/>
                <a:ea typeface="Arial" pitchFamily="2"/>
                <a:cs typeface="Tahoma" pitchFamily="2"/>
              </a:defRPr>
            </a:lvl1pPr>
          </a:lstStyle>
          <a:p>
            <a:pPr lvl="0"/>
            <a:endParaRPr lang="el-GR"/>
          </a:p>
        </p:txBody>
      </p:sp>
      <p:sp>
        <p:nvSpPr>
          <p:cNvPr id="5" name="4 - Θέση υποσέλιδου"/>
          <p:cNvSpPr txBox="1">
            <a:spLocks noGrp="1"/>
          </p:cNvSpPr>
          <p:nvPr>
            <p:ph type="ftr" sz="quarter" idx="3"/>
          </p:nvPr>
        </p:nvSpPr>
        <p:spPr>
          <a:xfrm>
            <a:off x="3124079" y="6248520"/>
            <a:ext cx="2895839" cy="45720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l-GR" sz="2400" b="0" i="0" u="none" strike="noStrike" baseline="0">
                <a:solidFill>
                  <a:srgbClr val="000000"/>
                </a:solidFill>
                <a:latin typeface="Times New Roman" pitchFamily="2"/>
                <a:ea typeface="Arial" pitchFamily="2"/>
                <a:cs typeface="Tahoma" pitchFamily="2"/>
              </a:defRPr>
            </a:lvl1pPr>
          </a:lstStyle>
          <a:p>
            <a:pPr lvl="0"/>
            <a:endParaRPr lang="el-GR"/>
          </a:p>
        </p:txBody>
      </p:sp>
      <p:sp>
        <p:nvSpPr>
          <p:cNvPr id="6" name="5 - Θέση αριθμού διαφάνειας"/>
          <p:cNvSpPr txBox="1">
            <a:spLocks noGrp="1"/>
          </p:cNvSpPr>
          <p:nvPr>
            <p:ph type="sldNum" sz="quarter" idx="4"/>
          </p:nvPr>
        </p:nvSpPr>
        <p:spPr>
          <a:xfrm>
            <a:off x="6553080" y="6248520"/>
            <a:ext cx="1905120" cy="45720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l-GR" sz="2400" b="0" i="0" u="none" strike="noStrike" baseline="0">
                <a:solidFill>
                  <a:srgbClr val="000000"/>
                </a:solidFill>
                <a:latin typeface="Times New Roman" pitchFamily="2"/>
                <a:ea typeface="Arial" pitchFamily="2"/>
                <a:cs typeface="Tahoma" pitchFamily="2"/>
              </a:defRPr>
            </a:lvl1pPr>
          </a:lstStyle>
          <a:p>
            <a:pPr lvl="0"/>
            <a:fld id="{8501DD4A-5916-41BE-9C0B-D5F4A274E1C9}" type="slidenum">
              <a:rPr/>
              <a:pPr lvl="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l-GR" sz="4400" b="0" i="0" u="none" strike="noStrike" baseline="0">
          <a:ln>
            <a:noFill/>
          </a:ln>
          <a:solidFill>
            <a:srgbClr val="FFFF00"/>
          </a:solidFill>
          <a:latin typeface="Times New Roman" pitchFamily="2"/>
          <a:ea typeface="Microsoft YaHei" pitchFamily="2"/>
          <a:cs typeface="Ari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ΚΡΥΨΟΡΧΙΑ">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685799" y="2285640"/>
            <a:ext cx="7772400" cy="1143000"/>
          </a:xfrm>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solidFill>
                  <a:srgbClr val="FFFFFF"/>
                </a:solidFill>
              </a:rPr>
              <a:t>Σύγχρονη χειρουργική αντιμετώπιση 'υψηλής' συγγενούς κρυψορχίας</a:t>
            </a:r>
            <a:r>
              <a:rPr lang="el-GR" sz="5400">
                <a:solidFill>
                  <a:srgbClr val="FFFFFF"/>
                </a:solidFill>
              </a:rPr>
              <a:t/>
            </a:r>
            <a:br>
              <a:rPr lang="el-GR" sz="5400">
                <a:solidFill>
                  <a:srgbClr val="FFFFFF"/>
                </a:solidFill>
              </a:rPr>
            </a:br>
            <a:endParaRPr lang="el-GR" sz="5400">
              <a:solidFill>
                <a:srgbClr val="FFFFFF"/>
              </a:solidFill>
            </a:endParaRPr>
          </a:p>
        </p:txBody>
      </p:sp>
      <p:sp>
        <p:nvSpPr>
          <p:cNvPr id="3" name="2 - Ελεύθερη σχεδίαση"/>
          <p:cNvSpPr/>
          <p:nvPr/>
        </p:nvSpPr>
        <p:spPr>
          <a:xfrm>
            <a:off x="4653000" y="5715000"/>
            <a:ext cx="2612880"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l-GR" sz="2400" b="0" i="0" u="none" strike="noStrike" baseline="0">
              <a:ln>
                <a:noFill/>
              </a:ln>
              <a:solidFill>
                <a:srgbClr val="FFFFFF"/>
              </a:solidFill>
              <a:latin typeface="Times New Roman" pitchFamily="2"/>
              <a:ea typeface="Microsoft YaHei" pitchFamily="2"/>
              <a:cs typeface="Arial" pitchFamily="2"/>
            </a:endParaRPr>
          </a:p>
        </p:txBody>
      </p:sp>
      <p:sp>
        <p:nvSpPr>
          <p:cNvPr id="4" name="3 - TextBox"/>
          <p:cNvSpPr txBox="1"/>
          <p:nvPr/>
        </p:nvSpPr>
        <p:spPr>
          <a:xfrm>
            <a:off x="2586727" y="4248000"/>
            <a:ext cx="3898545" cy="1568206"/>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l-GR" sz="2400" dirty="0">
                <a:solidFill>
                  <a:srgbClr val="FFFFFF"/>
                </a:solidFill>
                <a:latin typeface="Times New Roman" pitchFamily="2"/>
                <a:ea typeface="Microsoft YaHei" pitchFamily="2"/>
                <a:cs typeface="Arial" pitchFamily="2"/>
              </a:rPr>
              <a:t>Β</a:t>
            </a:r>
            <a:r>
              <a:rPr lang="el-GR" sz="2400" b="0" i="0" u="none" strike="noStrike" baseline="0" dirty="0" smtClean="0">
                <a:ln>
                  <a:noFill/>
                </a:ln>
                <a:solidFill>
                  <a:srgbClr val="FFFFFF"/>
                </a:solidFill>
                <a:latin typeface="Times New Roman" pitchFamily="2"/>
                <a:ea typeface="Microsoft YaHei" pitchFamily="2"/>
                <a:cs typeface="Arial" pitchFamily="2"/>
              </a:rPr>
              <a:t>΄ </a:t>
            </a:r>
            <a:r>
              <a:rPr lang="el-GR" sz="2400" b="0" i="0" u="none" strike="noStrike" baseline="0" dirty="0">
                <a:ln>
                  <a:noFill/>
                </a:ln>
                <a:solidFill>
                  <a:srgbClr val="FFFFFF"/>
                </a:solidFill>
                <a:latin typeface="Times New Roman" pitchFamily="2"/>
                <a:ea typeface="Microsoft YaHei" pitchFamily="2"/>
                <a:cs typeface="Arial" pitchFamily="2"/>
              </a:rPr>
              <a:t>Παιδοχειρουργική Κλινική</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l-GR" sz="2400" b="0" i="0" u="none" strike="noStrike" baseline="0" dirty="0">
                <a:ln>
                  <a:noFill/>
                </a:ln>
                <a:solidFill>
                  <a:srgbClr val="FFFFFF"/>
                </a:solidFill>
                <a:latin typeface="Times New Roman" pitchFamily="2"/>
                <a:ea typeface="Microsoft YaHei" pitchFamily="2"/>
                <a:cs typeface="Arial" pitchFamily="2"/>
              </a:rPr>
              <a:t>Παίδων 'Μητέρα'</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l-GR" sz="2400" b="0" i="0" u="none" strike="noStrike" baseline="0" dirty="0">
              <a:ln>
                <a:noFill/>
              </a:ln>
              <a:solidFill>
                <a:srgbClr val="FFFFFF"/>
              </a:solidFill>
              <a:latin typeface="Times New Roman" pitchFamily="2"/>
              <a:ea typeface="Microsoft YaHei" pitchFamily="2"/>
              <a:cs typeface="Ari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l-GR" sz="2400" b="0" i="0" u="none" strike="noStrike" baseline="0" dirty="0">
                <a:ln>
                  <a:noFill/>
                </a:ln>
                <a:solidFill>
                  <a:srgbClr val="FFFFFF"/>
                </a:solidFill>
                <a:latin typeface="Times New Roman" pitchFamily="2"/>
                <a:ea typeface="Microsoft YaHei" pitchFamily="2"/>
                <a:cs typeface="Arial" pitchFamily="2"/>
              </a:rPr>
              <a:t>Χρήστος </a:t>
            </a:r>
            <a:r>
              <a:rPr lang="el-GR" sz="2400" b="0" i="0" u="none" strike="noStrike" baseline="0" dirty="0" err="1" smtClean="0">
                <a:ln>
                  <a:noFill/>
                </a:ln>
                <a:solidFill>
                  <a:srgbClr val="FFFFFF"/>
                </a:solidFill>
                <a:latin typeface="Times New Roman" pitchFamily="2"/>
                <a:ea typeface="Microsoft YaHei" pitchFamily="2"/>
                <a:cs typeface="Arial" pitchFamily="2"/>
              </a:rPr>
              <a:t>Χιωτίνης</a:t>
            </a:r>
            <a:endParaRPr lang="el-GR" sz="2400" b="0" i="0" u="none" strike="noStrike" baseline="0" dirty="0">
              <a:ln>
                <a:noFill/>
              </a:ln>
              <a:solidFill>
                <a:srgbClr val="FFFFFF"/>
              </a:solidFill>
              <a:latin typeface="Times New Roman" pitchFamily="2"/>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5"/>
          <p:cNvPicPr>
            <a:picLocks noChangeAspect="1"/>
          </p:cNvPicPr>
          <p:nvPr/>
        </p:nvPicPr>
        <p:blipFill>
          <a:blip r:embed="rId3" cstate="print">
            <a:alphaModFix/>
            <a:lum/>
          </a:blip>
          <a:srcRect/>
          <a:stretch>
            <a:fillRect/>
          </a:stretch>
        </p:blipFill>
        <p:spPr>
          <a:xfrm>
            <a:off x="380880" y="838080"/>
            <a:ext cx="3886200" cy="2924279"/>
          </a:xfrm>
          <a:prstGeom prst="rect">
            <a:avLst/>
          </a:prstGeom>
          <a:noFill/>
          <a:ln>
            <a:noFill/>
          </a:ln>
        </p:spPr>
      </p:pic>
      <p:pic>
        <p:nvPicPr>
          <p:cNvPr id="3" name="6"/>
          <p:cNvPicPr>
            <a:picLocks noChangeAspect="1"/>
          </p:cNvPicPr>
          <p:nvPr/>
        </p:nvPicPr>
        <p:blipFill>
          <a:blip r:embed="rId4" cstate="print">
            <a:alphaModFix/>
            <a:lum/>
          </a:blip>
          <a:srcRect/>
          <a:stretch>
            <a:fillRect/>
          </a:stretch>
        </p:blipFill>
        <p:spPr>
          <a:xfrm>
            <a:off x="4724280" y="838080"/>
            <a:ext cx="3200400" cy="2890800"/>
          </a:xfrm>
          <a:prstGeom prst="rect">
            <a:avLst/>
          </a:prstGeom>
          <a:noFill/>
          <a:ln>
            <a:noFill/>
          </a:ln>
        </p:spPr>
      </p:pic>
      <p:sp>
        <p:nvSpPr>
          <p:cNvPr id="4" name="3 - Ελεύθερη σχεδίαση"/>
          <p:cNvSpPr/>
          <p:nvPr/>
        </p:nvSpPr>
        <p:spPr>
          <a:xfrm>
            <a:off x="2743199" y="0"/>
            <a:ext cx="326844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l-GR" sz="3600" b="0" i="0" u="none" strike="noStrike" baseline="0">
                <a:ln>
                  <a:noFill/>
                </a:ln>
                <a:solidFill>
                  <a:srgbClr val="FFFFFF"/>
                </a:solidFill>
                <a:latin typeface="Times New Roman" pitchFamily="2"/>
                <a:ea typeface="Microsoft YaHei" pitchFamily="2"/>
                <a:cs typeface="Arial" pitchFamily="2"/>
              </a:rPr>
              <a:t>Κλινική εξέταση</a:t>
            </a:r>
          </a:p>
        </p:txBody>
      </p:sp>
      <p:pic>
        <p:nvPicPr>
          <p:cNvPr id="5" name="7"/>
          <p:cNvPicPr>
            <a:picLocks noChangeAspect="1"/>
          </p:cNvPicPr>
          <p:nvPr/>
        </p:nvPicPr>
        <p:blipFill>
          <a:blip r:embed="rId5" cstate="print">
            <a:alphaModFix/>
            <a:lum/>
          </a:blip>
          <a:srcRect/>
          <a:stretch>
            <a:fillRect/>
          </a:stretch>
        </p:blipFill>
        <p:spPr>
          <a:xfrm>
            <a:off x="2819520" y="3929040"/>
            <a:ext cx="3200400" cy="2795760"/>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ΣΥΝΥΠΑΡΧΟΥΣΕΣ  ΑΝΩΜΑΛΙΕΣ">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sz="3600"/>
              <a:t>ΣΥΝΥΠΑΡΧΟΥΣΕΣ  ΑΝΩΜΑΛΙΕΣ</a:t>
            </a:r>
          </a:p>
        </p:txBody>
      </p:sp>
      <p:sp>
        <p:nvSpPr>
          <p:cNvPr id="3" name="2 - Θέση κειμένου"/>
          <p:cNvSpPr txBox="1">
            <a:spLocks noGrp="1"/>
          </p:cNvSpPr>
          <p:nvPr>
            <p:ph type="body" idx="4294967295"/>
          </p:nvPr>
        </p:nvSpPr>
        <p:spPr>
          <a:xfrm>
            <a:off x="685799" y="1981080"/>
            <a:ext cx="7772400" cy="411480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lnSpc>
                <a:spcPct val="90000"/>
              </a:lnSpc>
              <a:spcBef>
                <a:spcPts val="499"/>
              </a:spcBef>
            </a:pPr>
            <a:r>
              <a:rPr lang="el-GR" sz="2000"/>
              <a:t>Ανωμαλίες επιδυδιμίδας και σπερματικού πόρου 11-36 % (διαφόρου βαθμού ορχεο-επιδυδιμικός διαχωρισμός).</a:t>
            </a:r>
          </a:p>
          <a:p>
            <a:pPr marL="0" lvl="0" indent="0">
              <a:lnSpc>
                <a:spcPct val="90000"/>
              </a:lnSpc>
              <a:spcBef>
                <a:spcPts val="499"/>
              </a:spcBef>
            </a:pPr>
            <a:r>
              <a:rPr lang="el-GR" sz="2000"/>
              <a:t>Ανωμαλίες ουροποιητικού συστήματος 18 %:</a:t>
            </a:r>
          </a:p>
          <a:p>
            <a:pPr lvl="0">
              <a:lnSpc>
                <a:spcPct val="90000"/>
              </a:lnSpc>
              <a:spcBef>
                <a:spcPts val="448"/>
              </a:spcBef>
              <a:buNone/>
            </a:pPr>
            <a:r>
              <a:rPr lang="el-GR" sz="2000"/>
              <a:t>      </a:t>
            </a:r>
            <a:r>
              <a:rPr lang="el-GR" sz="1800">
                <a:solidFill>
                  <a:srgbClr val="FFFF66"/>
                </a:solidFill>
              </a:rPr>
              <a:t>Νεφρική υποπλασία – αγενεσία</a:t>
            </a:r>
          </a:p>
          <a:p>
            <a:pPr lvl="0">
              <a:lnSpc>
                <a:spcPct val="90000"/>
              </a:lnSpc>
              <a:spcBef>
                <a:spcPts val="448"/>
              </a:spcBef>
              <a:buNone/>
            </a:pPr>
            <a:r>
              <a:rPr lang="el-GR" sz="1800">
                <a:solidFill>
                  <a:srgbClr val="FFFF66"/>
                </a:solidFill>
              </a:rPr>
              <a:t>       Απόφραξη ουρητηροπυελικής συμβολής</a:t>
            </a:r>
          </a:p>
          <a:p>
            <a:pPr lvl="0">
              <a:lnSpc>
                <a:spcPct val="90000"/>
              </a:lnSpc>
              <a:spcBef>
                <a:spcPts val="448"/>
              </a:spcBef>
              <a:buNone/>
            </a:pPr>
            <a:r>
              <a:rPr lang="el-GR" sz="1800">
                <a:solidFill>
                  <a:srgbClr val="FFFF66"/>
                </a:solidFill>
              </a:rPr>
              <a:t>       Πεταλοειδής νεφρός</a:t>
            </a:r>
          </a:p>
          <a:p>
            <a:pPr lvl="0">
              <a:lnSpc>
                <a:spcPct val="90000"/>
              </a:lnSpc>
              <a:spcBef>
                <a:spcPts val="448"/>
              </a:spcBef>
              <a:buNone/>
            </a:pPr>
            <a:r>
              <a:rPr lang="el-GR" sz="1800">
                <a:solidFill>
                  <a:srgbClr val="FFFF66"/>
                </a:solidFill>
              </a:rPr>
              <a:t>       Υποσπαδίας  3 %  (προσοχή σε άμφω κρυψορχία και υποσπαδία)</a:t>
            </a:r>
          </a:p>
          <a:p>
            <a:pPr marL="0" lvl="0" indent="0">
              <a:lnSpc>
                <a:spcPct val="90000"/>
              </a:lnSpc>
              <a:spcBef>
                <a:spcPts val="499"/>
              </a:spcBef>
            </a:pPr>
            <a:r>
              <a:rPr lang="el-GR" sz="2000"/>
              <a:t>Χρωμοσωμικές ανωμαλίες.</a:t>
            </a:r>
          </a:p>
          <a:p>
            <a:pPr marL="0" lvl="0" indent="0">
              <a:lnSpc>
                <a:spcPct val="90000"/>
              </a:lnSpc>
              <a:spcBef>
                <a:spcPts val="499"/>
              </a:spcBef>
            </a:pPr>
            <a:r>
              <a:rPr lang="el-GR" sz="2000"/>
              <a:t>Άλλες ανωμαλίες:</a:t>
            </a:r>
          </a:p>
          <a:p>
            <a:pPr lvl="0">
              <a:lnSpc>
                <a:spcPct val="90000"/>
              </a:lnSpc>
              <a:spcBef>
                <a:spcPts val="448"/>
              </a:spcBef>
              <a:buNone/>
            </a:pPr>
            <a:r>
              <a:rPr lang="el-GR" sz="2000"/>
              <a:t>     </a:t>
            </a:r>
            <a:r>
              <a:rPr lang="el-GR" sz="1800">
                <a:solidFill>
                  <a:srgbClr val="FFFF66"/>
                </a:solidFill>
              </a:rPr>
              <a:t>ΚΝΣ (μηνιγγοκήλη)</a:t>
            </a:r>
          </a:p>
          <a:p>
            <a:pPr lvl="0">
              <a:lnSpc>
                <a:spcPct val="90000"/>
              </a:lnSpc>
              <a:spcBef>
                <a:spcPts val="448"/>
              </a:spcBef>
              <a:buNone/>
            </a:pPr>
            <a:r>
              <a:rPr lang="el-GR" sz="1800">
                <a:solidFill>
                  <a:srgbClr val="FFFF66"/>
                </a:solidFill>
              </a:rPr>
              <a:t>      Λυκόστομα</a:t>
            </a:r>
          </a:p>
          <a:p>
            <a:pPr lvl="0">
              <a:lnSpc>
                <a:spcPct val="90000"/>
              </a:lnSpc>
              <a:spcBef>
                <a:spcPts val="448"/>
              </a:spcBef>
              <a:buNone/>
            </a:pPr>
            <a:r>
              <a:rPr lang="el-GR" sz="1800">
                <a:solidFill>
                  <a:srgbClr val="FFFF66"/>
                </a:solidFill>
              </a:rPr>
              <a:t>      Λαγόχειλος</a:t>
            </a:r>
          </a:p>
          <a:p>
            <a:pPr lvl="0">
              <a:lnSpc>
                <a:spcPct val="90000"/>
              </a:lnSpc>
              <a:spcBef>
                <a:spcPts val="448"/>
              </a:spcBef>
              <a:buNone/>
            </a:pPr>
            <a:r>
              <a:rPr lang="el-GR" sz="1800">
                <a:solidFill>
                  <a:srgbClr val="FFFF66"/>
                </a:solidFill>
              </a:rPr>
              <a:t>      Πρωτοπαθής υποφυσιακή ανεπάρκεια</a:t>
            </a:r>
          </a:p>
          <a:p>
            <a:pPr lvl="0">
              <a:lnSpc>
                <a:spcPct val="90000"/>
              </a:lnSpc>
              <a:spcBef>
                <a:spcPts val="448"/>
              </a:spcBef>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pPr>
            <a:r>
              <a:rPr lang="el-GR" sz="1800">
                <a:solidFill>
                  <a:srgbClr val="FFFF66"/>
                </a:solidFill>
              </a:rPr>
              <a:t>	Σύνδρομο </a:t>
            </a:r>
            <a:r>
              <a:rPr lang="en-US" sz="1800">
                <a:solidFill>
                  <a:srgbClr val="FFFF66"/>
                </a:solidFill>
              </a:rPr>
              <a:t>Prune Belly</a:t>
            </a:r>
          </a:p>
          <a:p>
            <a:pPr lvl="0">
              <a:lnSpc>
                <a:spcPct val="90000"/>
              </a:lnSpc>
              <a:spcBef>
                <a:spcPts val="499"/>
              </a:spcBef>
              <a:buNone/>
            </a:pPr>
            <a:r>
              <a:rPr lang="el-GR" sz="2000"/>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ΣΥΝΕΠΕΙΕΣ">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641880" y="258840"/>
            <a:ext cx="7772400" cy="1143000"/>
          </a:xfrm>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Επιπτώσεις επί μη χειρουργικής διόρθωσης της κρυψορχίας</a:t>
            </a:r>
          </a:p>
        </p:txBody>
      </p:sp>
      <p:sp>
        <p:nvSpPr>
          <p:cNvPr id="3" name="2 - Θέση κειμένου"/>
          <p:cNvSpPr txBox="1">
            <a:spLocks noGrp="1"/>
          </p:cNvSpPr>
          <p:nvPr>
            <p:ph type="body" idx="4294967295"/>
          </p:nvPr>
        </p:nvSpPr>
        <p:spPr>
          <a:xfrm>
            <a:off x="685799" y="1584000"/>
            <a:ext cx="7772400" cy="482400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lnSpc>
                <a:spcPct val="120000"/>
              </a:lnSpc>
            </a:pPr>
            <a:r>
              <a:rPr lang="el-GR" sz="2800"/>
              <a:t>Υπογονιμότητα (η αυξημένη θερμοκρασία οδηγεί σε αναστολή ανάπτυξης των σπερματικών κύττάρων από τον</a:t>
            </a:r>
            <a:r>
              <a:rPr lang="el-GR" sz="2800">
                <a:solidFill>
                  <a:srgbClr val="FF0000"/>
                </a:solidFill>
              </a:rPr>
              <a:t> 6ο μήνα</a:t>
            </a:r>
            <a:r>
              <a:rPr lang="el-GR" sz="2800"/>
              <a:t> και τελικά δυσπλασία και ατροφία του όρχι).</a:t>
            </a:r>
          </a:p>
          <a:p>
            <a:pPr marL="0" lvl="0" indent="0">
              <a:lnSpc>
                <a:spcPct val="120000"/>
              </a:lnSpc>
            </a:pPr>
            <a:r>
              <a:rPr lang="el-GR" sz="2800"/>
              <a:t>Νεοπλασία (μεγαλύτερη προδιάθεση σε σχέση με το γενικό πληθυσμό).</a:t>
            </a:r>
          </a:p>
          <a:p>
            <a:pPr marL="0" lvl="0" indent="0">
              <a:lnSpc>
                <a:spcPct val="120000"/>
              </a:lnSpc>
            </a:pPr>
            <a:r>
              <a:rPr lang="el-GR" sz="2800"/>
              <a:t>Συστροφή όρχεος.</a:t>
            </a:r>
          </a:p>
          <a:p>
            <a:pPr marL="0" lvl="0" indent="0">
              <a:lnSpc>
                <a:spcPct val="120000"/>
              </a:lnSpc>
            </a:pPr>
            <a:r>
              <a:rPr lang="el-GR" sz="2800"/>
              <a:t>Τραύμα.</a:t>
            </a:r>
          </a:p>
          <a:p>
            <a:pPr marL="0" lvl="0" indent="0">
              <a:lnSpc>
                <a:spcPct val="120000"/>
              </a:lnSpc>
            </a:pPr>
            <a:r>
              <a:rPr lang="el-GR" sz="2800"/>
              <a:t>Διαταραγμένος ψυχισμός.</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Υψηλή κρυψορχία</a:t>
            </a:r>
          </a:p>
        </p:txBody>
      </p:sp>
      <p:sp>
        <p:nvSpPr>
          <p:cNvPr id="3" name="2 - Θέση κειμένου"/>
          <p:cNvSpPr txBox="1">
            <a:spLocks noGrp="1"/>
          </p:cNvSpPr>
          <p:nvPr>
            <p:ph type="body" idx="4294967295"/>
          </p:nvPr>
        </p:nvSpPr>
        <p:spPr>
          <a:xfrm>
            <a:off x="648000" y="2557080"/>
            <a:ext cx="7772400" cy="190692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a:t>Μη ψηλαφητός ενδοκοιλιακός όρχις.</a:t>
            </a:r>
          </a:p>
          <a:p>
            <a:pPr lvl="0"/>
            <a:r>
              <a:rPr lang="el-GR"/>
              <a:t>Ψηλαφητός όρχις στο ύψος του έσω βουβωνικού στομίου.</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ΣΤΟΧΟΙ  ΘΕΡΑΠΕΙΑΣ">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ΣΤΟΧΟΙ  ΘΕΡΑΠΕΙΑΣ</a:t>
            </a:r>
          </a:p>
        </p:txBody>
      </p:sp>
      <p:sp>
        <p:nvSpPr>
          <p:cNvPr id="3" name="2 - Θέση κειμένου"/>
          <p:cNvSpPr txBox="1">
            <a:spLocks noGrp="1"/>
          </p:cNvSpPr>
          <p:nvPr>
            <p:ph type="body" idx="4294967295"/>
          </p:nvPr>
        </p:nvSpPr>
        <p:spPr>
          <a:xfrm>
            <a:off x="144000" y="1800000"/>
            <a:ext cx="8856000" cy="411480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lnSpc>
                <a:spcPct val="200000"/>
              </a:lnSpc>
            </a:pPr>
            <a:r>
              <a:rPr lang="el-GR" sz="2800"/>
              <a:t>Βελτίωση της γονιμότητας.</a:t>
            </a:r>
          </a:p>
          <a:p>
            <a:pPr marL="0" lvl="0" indent="0">
              <a:lnSpc>
                <a:spcPct val="200000"/>
              </a:lnSpc>
            </a:pPr>
            <a:r>
              <a:rPr lang="el-GR" sz="2800"/>
              <a:t>Μείωση της πιθανότητας ανάπτυξης νεοπλασίας.</a:t>
            </a:r>
          </a:p>
          <a:p>
            <a:pPr marL="0" lvl="0" indent="0">
              <a:lnSpc>
                <a:spcPct val="200000"/>
              </a:lnSpc>
            </a:pPr>
            <a:r>
              <a:rPr lang="el-GR" sz="2800"/>
              <a:t>Αποφυγή επιπλοκών (ατροφία,συστροφή, τραυματισμός).</a:t>
            </a:r>
          </a:p>
          <a:p>
            <a:pPr marL="0" lvl="0" indent="0">
              <a:lnSpc>
                <a:spcPct val="200000"/>
              </a:lnSpc>
            </a:pPr>
            <a:r>
              <a:rPr lang="el-GR" sz="2800"/>
              <a:t>Αισθητικό όφελος.</a:t>
            </a:r>
          </a:p>
          <a:p>
            <a:pPr marL="0" lvl="0" indent="0">
              <a:lnSpc>
                <a:spcPct val="200000"/>
              </a:lnSpc>
            </a:pPr>
            <a:r>
              <a:rPr lang="el-GR" sz="2800"/>
              <a:t> Ψυχολογικό όφελος.</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Χειρουργικές τεχνικές</a:t>
            </a:r>
          </a:p>
        </p:txBody>
      </p:sp>
      <p:sp>
        <p:nvSpPr>
          <p:cNvPr id="3" name="2 - Θέση κειμένου"/>
          <p:cNvSpPr txBox="1">
            <a:spLocks noGrp="1"/>
          </p:cNvSpPr>
          <p:nvPr>
            <p:ph type="body" idx="4294967295"/>
          </p:nvPr>
        </p:nvSpPr>
        <p:spPr>
          <a:xfrm>
            <a:off x="685799" y="1981080"/>
            <a:ext cx="7772400" cy="478548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a:t>Η κλασική επέμβαση ορχεοπηξίας με βουβωνική τομή (το μήκος των σπερματικών αγγείων αποτελεί πρόβλημα για την τοποθέτηση του όρχεος στο όσχεο)</a:t>
            </a:r>
          </a:p>
          <a:p>
            <a:pPr lvl="0"/>
            <a:r>
              <a:rPr lang="el-GR"/>
              <a:t>Η ορχεοπηξία σε δύο στάδια</a:t>
            </a:r>
          </a:p>
          <a:p>
            <a:pPr lvl="0"/>
            <a:r>
              <a:rPr lang="el-GR"/>
              <a:t>Η επέμβαση κατά Fowler – Stephens (διατομή των σπερματικών αγγείων)</a:t>
            </a:r>
          </a:p>
          <a:p>
            <a:pPr lvl="0"/>
            <a:r>
              <a:rPr lang="el-GR"/>
              <a:t>Μικροχειρουργικές τεχνικές για αναστόμωση των σπερματικών αγγείων</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ΘΕΡΑΠΕΙΑ">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Σύγχρονη προτεινόμενη αντιμετώπιση της υψηλής κρυψορχίας</a:t>
            </a:r>
          </a:p>
        </p:txBody>
      </p:sp>
      <p:sp>
        <p:nvSpPr>
          <p:cNvPr id="3" name="2 - Θέση κειμένου"/>
          <p:cNvSpPr txBox="1">
            <a:spLocks noGrp="1"/>
          </p:cNvSpPr>
          <p:nvPr>
            <p:ph type="body" idx="4294967295"/>
          </p:nvPr>
        </p:nvSpPr>
        <p:spPr>
          <a:xfrm>
            <a:off x="795600" y="2341080"/>
            <a:ext cx="7772400" cy="3130919"/>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pPr>
            <a:r>
              <a:rPr lang="el-GR" dirty="0"/>
              <a:t>			   </a:t>
            </a:r>
          </a:p>
          <a:p>
            <a:pPr marL="0" lvl="0" indent="0"/>
            <a:r>
              <a:rPr lang="el-GR"/>
              <a:t>Πρώιμη χειρουργική  επέμβαση στην ηλικία των  </a:t>
            </a:r>
            <a:r>
              <a:rPr lang="el-GR" smtClean="0"/>
              <a:t>5 μηνών</a:t>
            </a:r>
            <a:r>
              <a:rPr lang="el-GR"/>
              <a:t>.</a:t>
            </a:r>
          </a:p>
          <a:p>
            <a:pPr marL="0" lvl="0" indent="0"/>
            <a:r>
              <a:rPr lang="el-GR" dirty="0" err="1"/>
              <a:t>Λαπαροσκοπική</a:t>
            </a:r>
            <a:r>
              <a:rPr lang="el-GR" dirty="0"/>
              <a:t> </a:t>
            </a:r>
            <a:r>
              <a:rPr lang="el-GR" dirty="0" err="1"/>
              <a:t>ορχεοπηξία</a:t>
            </a:r>
            <a:r>
              <a:rPr lang="el-GR" dirty="0"/>
              <a:t> με διατήρηση των σπερματικών αγγείων, σε ένα στάδιο.</a:t>
            </a:r>
          </a:p>
        </p:txBody>
      </p:sp>
      <p:sp>
        <p:nvSpPr>
          <p:cNvPr id="4" name="3 - Ελεύθερη σχεδίαση"/>
          <p:cNvSpPr/>
          <p:nvPr/>
        </p:nvSpPr>
        <p:spPr>
          <a:xfrm>
            <a:off x="1546560" y="2736000"/>
            <a:ext cx="62294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l-GR" sz="2400" b="0" i="0" u="none" strike="noStrike" baseline="0">
              <a:ln>
                <a:noFill/>
              </a:ln>
              <a:solidFill>
                <a:srgbClr val="FFFFFF"/>
              </a:solidFill>
              <a:latin typeface="Times New Roman" pitchFamily="2"/>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1 - Θέση κειμένου"/>
          <p:cNvSpPr txBox="1">
            <a:spLocks noGrp="1"/>
          </p:cNvSpPr>
          <p:nvPr>
            <p:ph type="body" idx="4294967295"/>
          </p:nvPr>
        </p:nvSpPr>
        <p:spPr>
          <a:xfrm>
            <a:off x="685799" y="1981080"/>
            <a:ext cx="3792600" cy="4114800"/>
          </a:xfrm>
        </p:spPr>
        <p:txBody>
          <a:bodyPr>
            <a:spAutoFit/>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sz="2800"/>
              <a:t>Η τεχνική συνίσταται σε παρασκευή και κινητοποίηση, λαπαροσκοπικά, των σπερματικών αγγείων και του πόρου από το τοιχωματικό περιτόναιο, σε μήκος 8 εκατοστών.</a:t>
            </a:r>
          </a:p>
        </p:txBody>
      </p:sp>
      <p:sp>
        <p:nvSpPr>
          <p:cNvPr id="3" name="2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Περιγραφή Τεχνικής</a:t>
            </a:r>
          </a:p>
        </p:txBody>
      </p:sp>
      <p:pic>
        <p:nvPicPr>
          <p:cNvPr id="4" name="Picture Placeholder 3"/>
          <p:cNvPicPr>
            <a:picLocks noGrp="1" noChangeAspect="1"/>
          </p:cNvPicPr>
          <p:nvPr>
            <p:ph type="pic" idx="4294967295"/>
          </p:nvPr>
        </p:nvPicPr>
        <p:blipFill>
          <a:blip r:embed="rId3" cstate="print">
            <a:alphaModFix/>
            <a:lum/>
          </a:blip>
          <a:srcRect/>
          <a:stretch>
            <a:fillRect/>
          </a:stretch>
        </p:blipFill>
        <p:spPr>
          <a:xfrm>
            <a:off x="4667760" y="2616480"/>
            <a:ext cx="3792600" cy="284400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1 - Θέση κειμένου"/>
          <p:cNvSpPr txBox="1">
            <a:spLocks noGrp="1"/>
          </p:cNvSpPr>
          <p:nvPr>
            <p:ph type="body" idx="4294967295"/>
          </p:nvPr>
        </p:nvSpPr>
        <p:spPr>
          <a:xfrm>
            <a:off x="685799" y="1981080"/>
            <a:ext cx="3792600" cy="4218840"/>
          </a:xfrm>
        </p:spPr>
        <p:txBody>
          <a:bodyPr>
            <a:spAutoFit/>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sz="2400"/>
              <a:t>Ακολούθως ο όρχις λαπαροσκοπικά τοποθετείται στο σύστοιχο ημιόσχεο, χωρίς καθόλου τάση, μέσω ενός καναλιού που δημιουργείται κατά μήκος του βουβωνικού πόρου.</a:t>
            </a:r>
          </a:p>
          <a:p>
            <a:pPr lvl="0"/>
            <a:r>
              <a:rPr lang="el-GR" sz="2400"/>
              <a:t>Ο χρόνος της επέμβασης κυμαίνεται από 40 έως 65 λεπτά.  </a:t>
            </a:r>
          </a:p>
        </p:txBody>
      </p:sp>
      <p:sp>
        <p:nvSpPr>
          <p:cNvPr id="3" name="2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Περιγραφή Τεχνικής</a:t>
            </a:r>
          </a:p>
        </p:txBody>
      </p:sp>
      <p:pic>
        <p:nvPicPr>
          <p:cNvPr id="4" name="Picture Placeholder 3"/>
          <p:cNvPicPr>
            <a:picLocks noGrp="1" noChangeAspect="1"/>
          </p:cNvPicPr>
          <p:nvPr>
            <p:ph type="pic" idx="4294967295"/>
          </p:nvPr>
        </p:nvPicPr>
        <p:blipFill>
          <a:blip r:embed="rId3" cstate="print">
            <a:alphaModFix/>
            <a:lum/>
          </a:blip>
          <a:srcRect/>
          <a:stretch>
            <a:fillRect/>
          </a:stretch>
        </p:blipFill>
        <p:spPr>
          <a:xfrm>
            <a:off x="4667760" y="2180520"/>
            <a:ext cx="3792600" cy="371556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l-GR"/>
          </a:p>
        </p:txBody>
      </p:sp>
      <p:sp>
        <p:nvSpPr>
          <p:cNvPr id="3" name="2 - Θέση κειμένου"/>
          <p:cNvSpPr txBox="1">
            <a:spLocks noGrp="1"/>
          </p:cNvSpPr>
          <p:nvPr>
            <p:ph type="body" idx="4294967295"/>
          </p:nvPr>
        </p:nvSpPr>
        <p:spPr>
          <a:xfrm>
            <a:off x="685799" y="1981080"/>
            <a:ext cx="7772400" cy="411480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a:t>Στην κλινική μας, από το 2010 μέχρι και το 2015, 47 αγόρια με υψηλή κρυψορχία (10 αμφοτερόπλευρα και 37 ετερόπλευρα), υποβλήθηκαν σε πρώιμη λαπαροσκοπική ορχεοπηξία, σε ένα στάδιο χωρίς διατομή των σπερματικών αγγείων.</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ΟΡΙΣΜΟΣ">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ΟΡΙΣΜΟΣ</a:t>
            </a:r>
          </a:p>
        </p:txBody>
      </p:sp>
      <p:sp>
        <p:nvSpPr>
          <p:cNvPr id="3" name="2 - Θέση κειμένου"/>
          <p:cNvSpPr txBox="1">
            <a:spLocks noGrp="1"/>
          </p:cNvSpPr>
          <p:nvPr>
            <p:ph type="body" idx="4294967295"/>
          </p:nvPr>
        </p:nvSpPr>
        <p:spPr>
          <a:xfrm>
            <a:off x="723599" y="2336760"/>
            <a:ext cx="7772400" cy="407124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lgn="just"/>
            <a:r>
              <a:rPr lang="el-GR"/>
              <a:t>Απουσία του όρχεος, εντός του σύστοιχου ημιοσχέου κατά τη γέννηση.</a:t>
            </a:r>
          </a:p>
        </p:txBody>
      </p:sp>
      <p:pic>
        <p:nvPicPr>
          <p:cNvPr id="4" name="Picture 3"/>
          <p:cNvPicPr>
            <a:picLocks noChangeAspect="1"/>
          </p:cNvPicPr>
          <p:nvPr/>
        </p:nvPicPr>
        <p:blipFill>
          <a:blip cstate="print">
            <a:alphaModFix/>
            <a:lum/>
          </a:blip>
          <a:srcRect/>
          <a:stretch>
            <a:fillRect/>
          </a:stretch>
        </p:blipFill>
        <p:spPr>
          <a:xfrm>
            <a:off x="5604120" y="2160000"/>
            <a:ext cx="2963879" cy="2951999"/>
          </a:xfrm>
          <a:prstGeom prst="rect">
            <a:avLst/>
          </a:prstGeom>
          <a:noFill/>
          <a:ln>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1 - Θέση κειμένου"/>
          <p:cNvSpPr txBox="1">
            <a:spLocks noGrp="1"/>
          </p:cNvSpPr>
          <p:nvPr>
            <p:ph type="body" idx="4294967295"/>
          </p:nvPr>
        </p:nvSpPr>
        <p:spPr>
          <a:xfrm>
            <a:off x="685799" y="1981080"/>
            <a:ext cx="3792600" cy="4114800"/>
          </a:xfrm>
        </p:spPr>
        <p:txBody>
          <a:bodyPr>
            <a:spAutoFit/>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sz="2800"/>
              <a:t>Η ηλικία τους κυμαινόταν από 5 έως 10 μηνών.</a:t>
            </a:r>
          </a:p>
          <a:p>
            <a:pPr lvl="0"/>
            <a:r>
              <a:rPr lang="el-GR" sz="2800"/>
              <a:t>Οι όρχεις βρέθηκαν σε αμιγώς ενδοκοιλιακή θέση ή καθηλωμένοι πλησίον του έσω βουβωνικού στομίου.</a:t>
            </a:r>
          </a:p>
        </p:txBody>
      </p:sp>
      <p:sp>
        <p:nvSpPr>
          <p:cNvPr id="3" name="2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l-GR"/>
          </a:p>
        </p:txBody>
      </p:sp>
      <p:pic>
        <p:nvPicPr>
          <p:cNvPr id="4" name="Picture Placeholder 3"/>
          <p:cNvPicPr>
            <a:picLocks noGrp="1" noChangeAspect="1"/>
          </p:cNvPicPr>
          <p:nvPr>
            <p:ph type="pic" idx="4294967295"/>
          </p:nvPr>
        </p:nvPicPr>
        <p:blipFill>
          <a:blip r:embed="rId3" cstate="print">
            <a:alphaModFix/>
            <a:lum/>
          </a:blip>
          <a:srcRect/>
          <a:stretch>
            <a:fillRect/>
          </a:stretch>
        </p:blipFill>
        <p:spPr>
          <a:xfrm>
            <a:off x="4667760" y="2486880"/>
            <a:ext cx="3792600" cy="310284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Μετεγχειρητική Παρακολούθηση</a:t>
            </a:r>
          </a:p>
        </p:txBody>
      </p:sp>
      <p:sp>
        <p:nvSpPr>
          <p:cNvPr id="3" name="2 - Θέση κειμένου"/>
          <p:cNvSpPr txBox="1">
            <a:spLocks noGrp="1"/>
          </p:cNvSpPr>
          <p:nvPr>
            <p:ph type="body" idx="4294967295"/>
          </p:nvPr>
        </p:nvSpPr>
        <p:spPr>
          <a:xfrm>
            <a:off x="685799" y="1981080"/>
            <a:ext cx="7772400" cy="478548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a:t>Ο χρόνος νοσηλείας ήταν στα περισσότερα μωρά ODS.</a:t>
            </a:r>
          </a:p>
          <a:p>
            <a:pPr lvl="0"/>
            <a:endParaRPr lang="el-GR"/>
          </a:p>
          <a:p>
            <a:pPr lvl="0"/>
            <a:r>
              <a:rPr lang="el-GR"/>
              <a:t>Η μετεγχειρητική παρακολούθηση γίνεται στον πρώτο και τρίτο μήνα με κλινική εξέταση και στο δωδέκατο μήνα με κλινική και υπερηχογραφική εξέταση και ακολούθως μία φορά ετησίως.</a:t>
            </a:r>
          </a:p>
          <a:p>
            <a:pPr lvl="0"/>
            <a:endParaRPr lang="el-G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Αποτελέσματα</a:t>
            </a:r>
          </a:p>
        </p:txBody>
      </p:sp>
      <p:sp>
        <p:nvSpPr>
          <p:cNvPr id="3" name="2 - Θέση κειμένου"/>
          <p:cNvSpPr txBox="1">
            <a:spLocks noGrp="1"/>
          </p:cNvSpPr>
          <p:nvPr>
            <p:ph type="body" idx="4294967295"/>
          </p:nvPr>
        </p:nvSpPr>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a:t>Σε όλα τα περιστατικά, οι όρχεις παρέμειναν στο όσχεο χωρίς καθόλου τάση.</a:t>
            </a:r>
          </a:p>
          <a:p>
            <a:pPr lvl="0"/>
            <a:r>
              <a:rPr lang="el-GR"/>
              <a:t>Δεν παρατηρήθηκε ατροφία του όρχεος.</a:t>
            </a:r>
          </a:p>
          <a:p>
            <a:pPr lvl="0"/>
            <a:r>
              <a:rPr lang="el-GR"/>
              <a:t>Το αισθητικό αποτέλεσμα ήταν άριστο.</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Συμπεράσματα</a:t>
            </a:r>
          </a:p>
        </p:txBody>
      </p:sp>
      <p:sp>
        <p:nvSpPr>
          <p:cNvPr id="3" name="2 - Θέση κειμένου"/>
          <p:cNvSpPr txBox="1">
            <a:spLocks noGrp="1"/>
          </p:cNvSpPr>
          <p:nvPr>
            <p:ph type="body" idx="4294967295"/>
          </p:nvPr>
        </p:nvSpPr>
        <p:spPr>
          <a:xfrm>
            <a:off x="685799" y="1752119"/>
            <a:ext cx="7772400" cy="425700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lgn="just"/>
            <a:r>
              <a:rPr lang="el-GR" sz="2600"/>
              <a:t>Στην υψηλή κρυψορχία,  η επιλογή της κατάλληλης χειρουργικής τεχνικής παίζει καθοριστικό ρόλο.</a:t>
            </a:r>
          </a:p>
          <a:p>
            <a:pPr lvl="0" algn="just"/>
            <a:r>
              <a:rPr lang="el-GR" sz="2600"/>
              <a:t>Η πρώιμη λαπαροσκοπική ορχεοπηξία, σε ένα στάδιο, με διατήρηση των σπερματικών αγγείων, αποτελεί τη θεραπεία εκλογής.</a:t>
            </a:r>
          </a:p>
          <a:p>
            <a:pPr lvl="0" algn="just"/>
            <a:r>
              <a:rPr lang="el-GR" sz="2600"/>
              <a:t>Υπερτερεί των άλλων τεχνικών στη διατήρηση ανέπαφης της αιμάτωσης των όρχεων, είναι ελάχιστα επεμβατική, γίνεται σε ένα στάδιο και συμβάλει αποτελεσματικά στη βιωσιμότητα και στην καλή  λειτουργία του όρχεος.</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ΣΥΧΝΟΤΗΤΑ">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 ΣΥΧΝΟΤΗΤΑ</a:t>
            </a:r>
          </a:p>
        </p:txBody>
      </p:sp>
      <p:sp>
        <p:nvSpPr>
          <p:cNvPr id="3" name="2 - Θέση κειμένου"/>
          <p:cNvSpPr txBox="1">
            <a:spLocks noGrp="1"/>
          </p:cNvSpPr>
          <p:nvPr>
            <p:ph type="body" idx="4294967295"/>
          </p:nvPr>
        </p:nvSpPr>
        <p:spPr>
          <a:xfrm>
            <a:off x="685799" y="2971440"/>
            <a:ext cx="7772400" cy="2895479"/>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r>
              <a:rPr lang="el-GR"/>
              <a:t>Στα τελειόμηνα περίπου 2 - 8 %.</a:t>
            </a:r>
          </a:p>
          <a:p>
            <a:pPr marL="0" lvl="0" indent="0"/>
            <a:r>
              <a:rPr lang="el-GR"/>
              <a:t>Στα πρόωρα η συχνότητα είναι πολύ μεγαλύτερη (21 - 70%).</a:t>
            </a:r>
          </a:p>
          <a:p>
            <a:pPr marL="0" lvl="0" indent="0"/>
            <a:endParaRPr lang="el-GR"/>
          </a:p>
          <a:p>
            <a:pPr lvl="0">
              <a:buNone/>
            </a:pPr>
            <a:endParaRPr lang="el-GR"/>
          </a:p>
        </p:txBody>
      </p:sp>
      <p:sp>
        <p:nvSpPr>
          <p:cNvPr id="4" name="3 - Ελεύθερη σχεδίαση"/>
          <p:cNvSpPr/>
          <p:nvPr/>
        </p:nvSpPr>
        <p:spPr>
          <a:xfrm>
            <a:off x="685799" y="4876920"/>
            <a:ext cx="746747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l-GR" sz="2400" b="0" i="0" u="none" strike="noStrike" baseline="0">
              <a:ln>
                <a:noFill/>
              </a:ln>
              <a:solidFill>
                <a:srgbClr val="FFFFFF"/>
              </a:solidFill>
              <a:latin typeface="Times New Roman" pitchFamily="2"/>
              <a:ea typeface="Microsoft YaHei" pitchFamily="2"/>
              <a:cs typeface="Arial" pitchFamily="2"/>
            </a:endParaRPr>
          </a:p>
        </p:txBody>
      </p:sp>
      <p:sp>
        <p:nvSpPr>
          <p:cNvPr id="5" name="4 - Ελεύθερη σχεδίαση"/>
          <p:cNvSpPr/>
          <p:nvPr/>
        </p:nvSpPr>
        <p:spPr>
          <a:xfrm>
            <a:off x="304920" y="1828800"/>
            <a:ext cx="8092799"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ctr" rtl="0" hangingPunct="1">
              <a:lnSpc>
                <a:spcPct val="100000"/>
              </a:lnSpc>
              <a:spcBef>
                <a:spcPts val="0"/>
              </a:spcBef>
              <a:spcAft>
                <a:spcPts val="0"/>
              </a:spcAft>
              <a:buClr>
                <a:srgbClr val="FFFFFF"/>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l-GR" sz="3200" b="0" i="0" u="none" strike="noStrike" baseline="0">
                <a:ln>
                  <a:noFill/>
                </a:ln>
                <a:solidFill>
                  <a:srgbClr val="FFFFFF"/>
                </a:solidFill>
                <a:latin typeface="Times New Roman" pitchFamily="2"/>
                <a:ea typeface="Microsoft YaHei" pitchFamily="2"/>
                <a:cs typeface="Arial" pitchFamily="2"/>
              </a:rPr>
              <a:t> Η συχνότερη συγγενής ανωμαλία των έξω γεννητικών οργάνων του άρρενος.</a:t>
            </a:r>
          </a:p>
        </p:txBody>
      </p:sp>
      <p:sp>
        <p:nvSpPr>
          <p:cNvPr id="6" name="5 - Ελεύθερη σχεδίαση"/>
          <p:cNvSpPr/>
          <p:nvPr/>
        </p:nvSpPr>
        <p:spPr>
          <a:xfrm>
            <a:off x="6324479" y="5892840"/>
            <a:ext cx="2283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600" b="0" i="0" u="none" strike="noStrike" baseline="0">
                <a:ln>
                  <a:noFill/>
                </a:ln>
                <a:solidFill>
                  <a:srgbClr val="FFFFFF"/>
                </a:solidFill>
                <a:latin typeface="Times New Roman" pitchFamily="2"/>
                <a:ea typeface="Microsoft YaHei" pitchFamily="2"/>
                <a:cs typeface="Arial" pitchFamily="2"/>
              </a:rPr>
              <a:t>Scorer &amp; Farrington 1992</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ΕΜΒΡΥΟΛΟΓΙΑ">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ΕΜΒΡΥΟΛΟΓΙΑ</a:t>
            </a:r>
          </a:p>
        </p:txBody>
      </p:sp>
      <p:sp>
        <p:nvSpPr>
          <p:cNvPr id="3" name="2 - Θέση κειμένου"/>
          <p:cNvSpPr txBox="1">
            <a:spLocks noGrp="1"/>
          </p:cNvSpPr>
          <p:nvPr>
            <p:ph type="body" idx="4294967295"/>
          </p:nvPr>
        </p:nvSpPr>
        <p:spPr>
          <a:xfrm>
            <a:off x="685799" y="1981080"/>
            <a:ext cx="4210200" cy="407124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lgn="just"/>
            <a:r>
              <a:rPr lang="el-GR" sz="2800"/>
              <a:t>1η φάση </a:t>
            </a:r>
            <a:r>
              <a:rPr lang="en-US" sz="2800"/>
              <a:t>: </a:t>
            </a:r>
            <a:r>
              <a:rPr lang="el-GR" sz="2800"/>
              <a:t>ενδοκοιλιακή κάθοδος (έως 6 μήνα).</a:t>
            </a:r>
          </a:p>
          <a:p>
            <a:pPr marL="0" lvl="0" indent="0" algn="just"/>
            <a:r>
              <a:rPr lang="el-GR" sz="2800"/>
              <a:t>2η φάση </a:t>
            </a:r>
            <a:r>
              <a:rPr lang="en-US" sz="2800"/>
              <a:t>: </a:t>
            </a:r>
            <a:r>
              <a:rPr lang="el-GR" sz="2800"/>
              <a:t>διαβουβωνική 7ο και 8ο μήνα.</a:t>
            </a:r>
          </a:p>
          <a:p>
            <a:pPr marL="0" lvl="0" indent="0" algn="just"/>
            <a:r>
              <a:rPr lang="el-GR" sz="2800"/>
              <a:t>3η φάση  </a:t>
            </a:r>
            <a:r>
              <a:rPr lang="en-US" sz="2800"/>
              <a:t>: </a:t>
            </a:r>
            <a:r>
              <a:rPr lang="el-GR" sz="2800"/>
              <a:t>οσχεική (μέχρι και 3 μήνες μετά την γέννηση).</a:t>
            </a:r>
          </a:p>
        </p:txBody>
      </p:sp>
      <p:sp>
        <p:nvSpPr>
          <p:cNvPr id="4" name="3 - Θέση κειμένου"/>
          <p:cNvSpPr txBox="1">
            <a:spLocks noGrp="1"/>
          </p:cNvSpPr>
          <p:nvPr>
            <p:ph type="body" idx="4294967295"/>
          </p:nvPr>
        </p:nvSpPr>
        <p:spPr>
          <a:xfrm>
            <a:off x="4668480" y="1981080"/>
            <a:ext cx="3792600" cy="407124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indent="0"/>
            <a:endParaRPr lang="el-GR"/>
          </a:p>
        </p:txBody>
      </p:sp>
      <p:pic>
        <p:nvPicPr>
          <p:cNvPr id="5" name="12"/>
          <p:cNvPicPr>
            <a:picLocks noChangeAspect="1"/>
          </p:cNvPicPr>
          <p:nvPr/>
        </p:nvPicPr>
        <p:blipFill>
          <a:blip r:embed="rId3" cstate="print">
            <a:alphaModFix/>
            <a:lum/>
          </a:blip>
          <a:srcRect/>
          <a:stretch>
            <a:fillRect/>
          </a:stretch>
        </p:blipFill>
        <p:spPr>
          <a:xfrm>
            <a:off x="5256000" y="1981080"/>
            <a:ext cx="3545640" cy="4052160"/>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ΤΑΞΙΝΟΜΗΣΗ">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ΤΑΞΙΝΟΜΗΣΗ</a:t>
            </a:r>
          </a:p>
        </p:txBody>
      </p:sp>
      <p:sp>
        <p:nvSpPr>
          <p:cNvPr id="3" name="2 - Θέση κειμένου"/>
          <p:cNvSpPr txBox="1">
            <a:spLocks noGrp="1"/>
          </p:cNvSpPr>
          <p:nvPr>
            <p:ph type="body" idx="4294967295"/>
          </p:nvPr>
        </p:nvSpPr>
        <p:spPr>
          <a:xfrm>
            <a:off x="641880" y="2276639"/>
            <a:ext cx="3792600" cy="407124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lgn="just"/>
            <a:r>
              <a:rPr lang="el-GR"/>
              <a:t>Αληθής κρυψορχία</a:t>
            </a:r>
            <a:r>
              <a:rPr lang="en-US"/>
              <a:t> 61 %.</a:t>
            </a:r>
          </a:p>
          <a:p>
            <a:pPr marL="0" lvl="0" indent="0" algn="just"/>
            <a:r>
              <a:rPr lang="el-GR"/>
              <a:t>Εκτοπία</a:t>
            </a:r>
            <a:r>
              <a:rPr lang="en-US"/>
              <a:t> 11,5 %.</a:t>
            </a:r>
          </a:p>
          <a:p>
            <a:pPr marL="0" lvl="0" indent="0" algn="just"/>
            <a:r>
              <a:rPr lang="el-GR"/>
              <a:t>Ανελκόμενος</a:t>
            </a:r>
            <a:r>
              <a:rPr lang="en-US"/>
              <a:t> 24 %.</a:t>
            </a:r>
          </a:p>
          <a:p>
            <a:pPr marL="0" lvl="0" indent="0" algn="just"/>
            <a:r>
              <a:rPr lang="el-GR"/>
              <a:t>Ανορχία</a:t>
            </a:r>
            <a:r>
              <a:rPr lang="en-US"/>
              <a:t> 3-4 %.</a:t>
            </a:r>
          </a:p>
        </p:txBody>
      </p:sp>
      <p:sp>
        <p:nvSpPr>
          <p:cNvPr id="4" name="3 - Ελεύθερη σχεδίαση"/>
          <p:cNvSpPr/>
          <p:nvPr/>
        </p:nvSpPr>
        <p:spPr>
          <a:xfrm>
            <a:off x="6308640" y="5753160"/>
            <a:ext cx="13053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FFFFFF"/>
              </a:buClr>
              <a:buSzPct val="100000"/>
              <a:buFont typeface="Times New Roman" pitchFamily="18"/>
              <a:buChar char="•"/>
            </a:lvl2pPr>
            <a:lvl3pPr lvl="2">
              <a:buClr>
                <a:srgbClr val="FFFFFF"/>
              </a:buClr>
              <a:buSzPct val="100000"/>
              <a:buFont typeface="Times New Roman" pitchFamily="18"/>
              <a:buChar char="•"/>
            </a:lvl3pPr>
            <a:lvl4pPr lvl="3">
              <a:buClr>
                <a:srgbClr val="FFFFFF"/>
              </a:buClr>
              <a:buSzPct val="100000"/>
              <a:buFont typeface="Times New Roman" pitchFamily="18"/>
              <a:buChar char="•"/>
            </a:lvl4pPr>
            <a:lvl5pPr lvl="4">
              <a:buClr>
                <a:srgbClr val="FFFFFF"/>
              </a:buClr>
              <a:buSzPct val="100000"/>
              <a:buFont typeface="Times New Roman" pitchFamily="18"/>
              <a:buChar char="•"/>
            </a:lvl5pPr>
            <a:lvl6pPr lvl="5">
              <a:buClr>
                <a:srgbClr val="FFFFFF"/>
              </a:buClr>
              <a:buSzPct val="100000"/>
              <a:buFont typeface="Times New Roman" pitchFamily="18"/>
              <a:buChar char="•"/>
            </a:lvl6pPr>
            <a:lvl7pPr lvl="6">
              <a:buClr>
                <a:srgbClr val="FFFFFF"/>
              </a:buClr>
              <a:buSzPct val="100000"/>
              <a:buFont typeface="Times New Roman" pitchFamily="18"/>
              <a:buChar char="•"/>
            </a:lvl7pPr>
            <a:lvl8pPr lvl="7">
              <a:buClr>
                <a:srgbClr val="FFFFFF"/>
              </a:buClr>
              <a:buSzPct val="100000"/>
              <a:buFont typeface="Times New Roman" pitchFamily="18"/>
              <a:buChar char="•"/>
            </a:lvl8pPr>
            <a:lvl9pPr lvl="8">
              <a:buClr>
                <a:srgbClr val="FFFFFF"/>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0" i="0" u="none" strike="noStrike" baseline="0">
                <a:ln>
                  <a:noFill/>
                </a:ln>
                <a:solidFill>
                  <a:srgbClr val="FFFFFF"/>
                </a:solidFill>
                <a:latin typeface="Times New Roman" pitchFamily="2"/>
                <a:ea typeface="Microsoft YaHei" pitchFamily="2"/>
                <a:cs typeface="Arial" pitchFamily="2"/>
              </a:rPr>
              <a:t>Kogan 1995</a:t>
            </a:r>
          </a:p>
        </p:txBody>
      </p:sp>
      <p:sp>
        <p:nvSpPr>
          <p:cNvPr id="5" name="4 - Θέση κειμένου"/>
          <p:cNvSpPr txBox="1">
            <a:spLocks noGrp="1"/>
          </p:cNvSpPr>
          <p:nvPr>
            <p:ph type="body" idx="4294967295"/>
          </p:nvPr>
        </p:nvSpPr>
        <p:spPr>
          <a:xfrm>
            <a:off x="4668480" y="1981080"/>
            <a:ext cx="3792600" cy="407124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indent="0"/>
            <a:endParaRPr lang="el-GR"/>
          </a:p>
        </p:txBody>
      </p:sp>
      <p:pic>
        <p:nvPicPr>
          <p:cNvPr id="6" name="10"/>
          <p:cNvPicPr>
            <a:picLocks noChangeAspect="1"/>
          </p:cNvPicPr>
          <p:nvPr/>
        </p:nvPicPr>
        <p:blipFill>
          <a:blip r:embed="rId3" cstate="print">
            <a:alphaModFix/>
            <a:lum/>
          </a:blip>
          <a:srcRect/>
          <a:stretch>
            <a:fillRect/>
          </a:stretch>
        </p:blipFill>
        <p:spPr>
          <a:xfrm>
            <a:off x="4684680" y="2500920"/>
            <a:ext cx="3811320" cy="2611080"/>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ΕΝΤΟΠΙΣΗ">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sz="4800"/>
              <a:t>ΕΝΤΟΠΙΣΗ ΑΛΗΘΟΥΣ ΚΡΥΨΟΡΧΙΑΣ</a:t>
            </a:r>
          </a:p>
        </p:txBody>
      </p:sp>
      <p:sp>
        <p:nvSpPr>
          <p:cNvPr id="3" name="2 - Θέση κειμένου"/>
          <p:cNvSpPr txBox="1">
            <a:spLocks noGrp="1"/>
          </p:cNvSpPr>
          <p:nvPr>
            <p:ph type="body" idx="4294967295"/>
          </p:nvPr>
        </p:nvSpPr>
        <p:spPr>
          <a:xfrm>
            <a:off x="685799" y="1981080"/>
            <a:ext cx="7772400" cy="411480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lgn="ctr">
              <a:lnSpc>
                <a:spcPts val="8198"/>
              </a:lnSpc>
              <a:spcBef>
                <a:spcPts val="998"/>
              </a:spcBef>
            </a:pPr>
            <a:r>
              <a:rPr lang="el-GR" sz="4000"/>
              <a:t>90% μονόπλευρη.</a:t>
            </a:r>
          </a:p>
          <a:p>
            <a:pPr marL="0" lvl="0" indent="0" algn="ctr">
              <a:lnSpc>
                <a:spcPts val="8198"/>
              </a:lnSpc>
              <a:spcBef>
                <a:spcPts val="998"/>
              </a:spcBef>
            </a:pPr>
            <a:r>
              <a:rPr lang="el-GR" sz="4000"/>
              <a:t>70% δεξιά.</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ΑΙΤΙΟΛΟΓΙΑ">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ΑΙΤΙΑ ΑΤΕΛΟΥΣ ΚΑΘΟΔΟΥ</a:t>
            </a:r>
          </a:p>
        </p:txBody>
      </p:sp>
      <p:sp>
        <p:nvSpPr>
          <p:cNvPr id="3" name="2 - Θέση κειμένου"/>
          <p:cNvSpPr txBox="1">
            <a:spLocks noGrp="1"/>
          </p:cNvSpPr>
          <p:nvPr>
            <p:ph type="body" idx="4294967295"/>
          </p:nvPr>
        </p:nvSpPr>
        <p:spPr>
          <a:xfrm>
            <a:off x="685799" y="1792800"/>
            <a:ext cx="7772400" cy="2743199"/>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r>
              <a:rPr lang="el-GR"/>
              <a:t>Μηχανικά:</a:t>
            </a:r>
          </a:p>
          <a:p>
            <a:pPr marL="0" lvl="0" indent="0"/>
            <a:r>
              <a:rPr lang="el-GR"/>
              <a:t> Ανωμαλίες του κοιλιακού τοιχώματος ή του σπερματικού τόνου (βραχύς σπερματικός πόρος ή αγγεία, απόφραξη βουβωνικού πόρου).</a:t>
            </a:r>
          </a:p>
          <a:p>
            <a:pPr marL="0" lvl="0" indent="0"/>
            <a:r>
              <a:rPr lang="el-GR"/>
              <a:t>Αποτυχία μετανάστευσης του οίακα.</a:t>
            </a:r>
          </a:p>
          <a:p>
            <a:pPr marL="0" lvl="0" indent="0"/>
            <a:r>
              <a:rPr lang="el-GR"/>
              <a:t>Ορμονικά (διαταραχές παραγωγής και δράσης ορμονών).</a:t>
            </a:r>
          </a:p>
          <a:p>
            <a:pPr marL="0" lvl="0" indent="0"/>
            <a:r>
              <a:rPr lang="el-GR"/>
              <a:t>Γονιδιακά αίτια.</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Παράγοντες που ενοχοποιούνται</a:t>
            </a:r>
          </a:p>
        </p:txBody>
      </p:sp>
      <p:sp>
        <p:nvSpPr>
          <p:cNvPr id="3" name="2 - Θέση κειμένου"/>
          <p:cNvSpPr txBox="1">
            <a:spLocks noGrp="1"/>
          </p:cNvSpPr>
          <p:nvPr>
            <p:ph type="body" idx="4294967295"/>
          </p:nvPr>
        </p:nvSpPr>
        <p:spPr>
          <a:xfrm>
            <a:off x="685799" y="1981080"/>
            <a:ext cx="7772400" cy="4114800"/>
          </a:xfrm>
        </p:spPr>
        <p:txBody>
          <a:bodyPr/>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lvl="0"/>
            <a:r>
              <a:rPr lang="el-GR"/>
              <a:t>Χρήση καπνού, αλκοόλ, τοξικών ουσιών κατά τη διάρκεια της κύησης.</a:t>
            </a:r>
          </a:p>
          <a:p>
            <a:pPr lvl="0"/>
            <a:r>
              <a:rPr lang="el-GR"/>
              <a:t>Προωρότητα, χαμηλό βάρος γέννησης.</a:t>
            </a:r>
          </a:p>
          <a:p>
            <a:pPr lvl="0"/>
            <a:r>
              <a:rPr lang="el-GR"/>
              <a:t>Τοξιναιμία κύησης.</a:t>
            </a:r>
          </a:p>
          <a:p>
            <a:pPr lvl="0"/>
            <a:r>
              <a:rPr lang="el-GR"/>
              <a:t>Διαβήτης κύησης.</a:t>
            </a:r>
          </a:p>
          <a:p>
            <a:pPr lvl="0"/>
            <a:r>
              <a:rPr lang="el-GR"/>
              <a:t>Έκθεση σε διάφορες χημικές ουσίες.</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ΔΙΑΓΝΩΣΗ  ΚΡΥΨΟΡΧΙΑΣ">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l-GR"/>
              <a:t>ΔΙΑΓΝΩΣΗ  ΚΡΥΨΟΡΧΙΑΣ</a:t>
            </a:r>
          </a:p>
        </p:txBody>
      </p:sp>
      <p:sp>
        <p:nvSpPr>
          <p:cNvPr id="3" name="2 - Θέση κειμένου"/>
          <p:cNvSpPr txBox="1">
            <a:spLocks noGrp="1"/>
          </p:cNvSpPr>
          <p:nvPr>
            <p:ph type="body" idx="4294967295"/>
          </p:nvPr>
        </p:nvSpPr>
        <p:spPr>
          <a:xfrm>
            <a:off x="685799" y="1981080"/>
            <a:ext cx="7772400" cy="4114800"/>
          </a:xfrm>
        </p:spPr>
        <p:txBody>
          <a:bodyPr wrap="square"/>
          <a:lstStyle>
            <a:defPPr marL="342720" marR="0" lvl="0" indent="-342720" algn="l" rtl="0" hangingPunct="1">
              <a:lnSpc>
                <a:spcPct val="100000"/>
              </a:lnSpc>
              <a:spcBef>
                <a:spcPts val="799"/>
              </a:spcBef>
              <a:spcAft>
                <a:spcPts val="0"/>
              </a:spcAft>
              <a:buClr>
                <a:srgbClr val="FFFFFF"/>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defPPr>
            <a:lvl1pPr marL="342720" marR="0" lvl="0" indent="-342720" algn="l" rtl="0" hangingPunct="1">
              <a:lnSpc>
                <a:spcPct val="100000"/>
              </a:lnSpc>
              <a:spcBef>
                <a:spcPts val="799"/>
              </a:spcBef>
              <a:spcAft>
                <a:spcPts val="0"/>
              </a:spcAft>
              <a:buClr>
                <a:srgbClr val="FFFFFF"/>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l-GR" sz="3200" b="0" i="0" u="none" strike="noStrike" baseline="0">
                <a:ln>
                  <a:noFill/>
                </a:ln>
                <a:solidFill>
                  <a:srgbClr val="FFFFFF"/>
                </a:solidFill>
                <a:latin typeface="Times New Roman" pitchFamily="2"/>
                <a:ea typeface="Microsoft YaHei" pitchFamily="2"/>
                <a:cs typeface="Arial" pitchFamily="2"/>
              </a:defRPr>
            </a:lvl1pPr>
            <a:lvl2pPr marL="742680" marR="0" lvl="1" indent="-285480" algn="l" rtl="0" hangingPunct="1">
              <a:lnSpc>
                <a:spcPct val="100000"/>
              </a:lnSpc>
              <a:spcBef>
                <a:spcPts val="697"/>
              </a:spcBef>
              <a:spcAft>
                <a:spcPts val="0"/>
              </a:spcAft>
              <a:buClr>
                <a:srgbClr val="FFFFFF"/>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l-GR" sz="2800" b="0" i="0" u="none" strike="noStrike" baseline="0">
                <a:ln>
                  <a:noFill/>
                </a:ln>
                <a:solidFill>
                  <a:srgbClr val="FFFFFF"/>
                </a:solidFill>
                <a:latin typeface="Times New Roman" pitchFamily="2"/>
                <a:ea typeface="Microsoft YaHei"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el-GR" sz="2400" b="0" i="0" u="none" strike="noStrike" baseline="0">
                <a:ln>
                  <a:noFill/>
                </a:ln>
                <a:solidFill>
                  <a:srgbClr val="FFFFFF"/>
                </a:solidFill>
                <a:latin typeface="Times New Roman" pitchFamily="2"/>
                <a:ea typeface="Microsoft YaHei" pitchFamily="2"/>
                <a:cs typeface="Arial" pitchFamily="2"/>
              </a:defRPr>
            </a:lvl3pPr>
            <a:lvl4pPr marL="1600199" marR="0" lvl="3" indent="-228600" algn="l" rtl="0" hangingPunct="1">
              <a:lnSpc>
                <a:spcPct val="100000"/>
              </a:lnSpc>
              <a:spcBef>
                <a:spcPts val="499"/>
              </a:spcBef>
              <a:spcAft>
                <a:spcPts val="0"/>
              </a:spcAft>
              <a:buClr>
                <a:srgbClr val="FFFFFF"/>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el-GR" sz="2000" b="0" i="0" u="none" strike="noStrike" baseline="0">
                <a:ln>
                  <a:noFill/>
                </a:ln>
                <a:solidFill>
                  <a:srgbClr val="FFFFFF"/>
                </a:solidFill>
                <a:latin typeface="Times New Roman" pitchFamily="2"/>
                <a:ea typeface="Microsoft YaHei" pitchFamily="2"/>
                <a:cs typeface="Arial" pitchFamily="2"/>
              </a:defRPr>
            </a:lvl4pPr>
            <a:lvl5pPr marL="2057400" marR="0" lvl="4"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5pPr>
            <a:lvl6pPr marL="2057400" marR="0" lvl="5"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6pPr>
            <a:lvl7pPr marL="2057400" marR="0" lvl="6"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7pPr>
            <a:lvl8pPr marL="2057400" marR="0" lvl="7"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8pPr>
            <a:lvl9pPr marL="2057400" marR="0" lvl="8" indent="-228600" algn="l" rtl="0" hangingPunct="1">
              <a:lnSpc>
                <a:spcPct val="100000"/>
              </a:lnSpc>
              <a:spcBef>
                <a:spcPts val="499"/>
              </a:spcBef>
              <a:spcAft>
                <a:spcPts val="0"/>
              </a:spcAft>
              <a:buClr>
                <a:srgbClr val="FFFFFF"/>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el-GR" sz="2000" b="0" i="0" u="none" strike="noStrike" baseline="0">
                <a:ln>
                  <a:noFill/>
                </a:ln>
                <a:solidFill>
                  <a:srgbClr val="FFFFFF"/>
                </a:solidFill>
                <a:latin typeface="Times New Roman" pitchFamily="2"/>
                <a:ea typeface="Microsoft YaHei" pitchFamily="2"/>
                <a:cs typeface="Arial" pitchFamily="2"/>
              </a:defRPr>
            </a:lvl9pPr>
          </a:lstStyle>
          <a:p>
            <a:pPr marL="0" lvl="0" indent="0">
              <a:spcBef>
                <a:spcPts val="598"/>
              </a:spcBef>
            </a:pPr>
            <a:r>
              <a:rPr lang="el-GR" sz="2400"/>
              <a:t>Επισκόπηση</a:t>
            </a:r>
          </a:p>
          <a:p>
            <a:pPr marL="0" lvl="0" indent="0">
              <a:spcBef>
                <a:spcPts val="598"/>
              </a:spcBef>
            </a:pPr>
            <a:r>
              <a:rPr lang="el-GR" sz="2400"/>
              <a:t>Ψηλάφηση</a:t>
            </a:r>
          </a:p>
          <a:p>
            <a:pPr marL="0" lvl="0" indent="0">
              <a:spcBef>
                <a:spcPts val="598"/>
              </a:spcBef>
            </a:pPr>
            <a:r>
              <a:rPr lang="el-GR" sz="2400"/>
              <a:t>Υπερηχοτομογραφία</a:t>
            </a:r>
          </a:p>
          <a:p>
            <a:pPr marL="0" lvl="0" indent="0">
              <a:spcBef>
                <a:spcPts val="598"/>
              </a:spcBef>
            </a:pPr>
            <a:r>
              <a:rPr lang="el-GR" sz="2400"/>
              <a:t>Λαπαροσκόπηση</a:t>
            </a:r>
          </a:p>
          <a:p>
            <a:pPr marL="0" lvl="0" indent="0">
              <a:spcBef>
                <a:spcPts val="598"/>
              </a:spcBef>
            </a:pPr>
            <a:endParaRPr lang="el-GR" sz="2400"/>
          </a:p>
          <a:p>
            <a:pPr marL="0" lvl="0" indent="0">
              <a:spcBef>
                <a:spcPts val="598"/>
              </a:spcBef>
            </a:pPr>
            <a:endParaRPr lang="el-GR" sz="2400"/>
          </a:p>
          <a:p>
            <a:pPr marL="0" lvl="0" indent="0">
              <a:spcBef>
                <a:spcPts val="598"/>
              </a:spcBef>
            </a:pPr>
            <a:r>
              <a:rPr lang="el-GR" sz="2400"/>
              <a:t>Ορμονικός έλεγχος</a:t>
            </a:r>
          </a:p>
          <a:p>
            <a:pPr marL="0" lvl="0" indent="0">
              <a:spcBef>
                <a:spcPts val="598"/>
              </a:spcBef>
            </a:pPr>
            <a:r>
              <a:rPr lang="en-US" sz="2400"/>
              <a:t>CT</a:t>
            </a:r>
          </a:p>
          <a:p>
            <a:pPr marL="0" lvl="0" indent="0">
              <a:spcBef>
                <a:spcPts val="598"/>
              </a:spcBef>
            </a:pPr>
            <a:r>
              <a:rPr lang="en-US" sz="2400"/>
              <a:t>MRI</a:t>
            </a:r>
          </a:p>
          <a:p>
            <a:pPr marL="0" lvl="0" indent="0">
              <a:spcBef>
                <a:spcPts val="598"/>
              </a:spcBef>
            </a:pPr>
            <a:endParaRPr lang="el-GR" sz="2400"/>
          </a:p>
          <a:p>
            <a:pPr marL="0" lvl="0" indent="0">
              <a:spcBef>
                <a:spcPts val="598"/>
              </a:spcBef>
            </a:pPr>
            <a:endParaRPr lang="el-GR" sz="24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Προεπιλογή">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684</Words>
  <Application>Microsoft Office PowerPoint</Application>
  <PresentationFormat>On-screen Show (4:3)</PresentationFormat>
  <Paragraphs>107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Microsoft YaHei</vt:lpstr>
      <vt:lpstr>Arial</vt:lpstr>
      <vt:lpstr>Calibri</vt:lpstr>
      <vt:lpstr>StarSymbol</vt:lpstr>
      <vt:lpstr>Tahoma</vt:lpstr>
      <vt:lpstr>Times New Roman</vt:lpstr>
      <vt:lpstr>Προεπιλογή</vt:lpstr>
      <vt:lpstr>Σύγχρονη χειρουργική αντιμετώπιση 'υψηλής' συγγενούς κρυψορχίας </vt:lpstr>
      <vt:lpstr>ΟΡΙΣΜΟΣ</vt:lpstr>
      <vt:lpstr> ΣΥΧΝΟΤΗΤΑ</vt:lpstr>
      <vt:lpstr>ΕΜΒΡΥΟΛΟΓΙΑ</vt:lpstr>
      <vt:lpstr>ΤΑΞΙΝΟΜΗΣΗ</vt:lpstr>
      <vt:lpstr>ΕΝΤΟΠΙΣΗ ΑΛΗΘΟΥΣ ΚΡΥΨΟΡΧΙΑΣ</vt:lpstr>
      <vt:lpstr>ΑΙΤΙΑ ΑΤΕΛΟΥΣ ΚΑΘΟΔΟΥ</vt:lpstr>
      <vt:lpstr>Παράγοντες που ενοχοποιούνται</vt:lpstr>
      <vt:lpstr>ΔΙΑΓΝΩΣΗ  ΚΡΥΨΟΡΧΙΑΣ</vt:lpstr>
      <vt:lpstr>PowerPoint Presentation</vt:lpstr>
      <vt:lpstr>ΣΥΝΥΠΑΡΧΟΥΣΕΣ  ΑΝΩΜΑΛΙΕΣ</vt:lpstr>
      <vt:lpstr>Επιπτώσεις επί μη χειρουργικής διόρθωσης της κρυψορχίας</vt:lpstr>
      <vt:lpstr>Υψηλή κρυψορχία</vt:lpstr>
      <vt:lpstr>ΣΤΟΧΟΙ  ΘΕΡΑΠΕΙΑΣ</vt:lpstr>
      <vt:lpstr>Χειρουργικές τεχνικές</vt:lpstr>
      <vt:lpstr>Σύγχρονη προτεινόμενη αντιμετώπιση της υψηλής κρυψορχίας</vt:lpstr>
      <vt:lpstr>Περιγραφή Τεχνικής</vt:lpstr>
      <vt:lpstr>Περιγραφή Τεχνικής</vt:lpstr>
      <vt:lpstr>PowerPoint Presentation</vt:lpstr>
      <vt:lpstr>PowerPoint Presentation</vt:lpstr>
      <vt:lpstr>Μετεγχειρητική Παρακολούθηση</vt:lpstr>
      <vt:lpstr>Αποτελέσματα</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ΚΡΥΨΟΡΧΙΑ</dc:title>
  <dc:creator>Nikos Gavalakis</dc:creator>
  <cp:lastModifiedBy>Chiotinis Xristos</cp:lastModifiedBy>
  <cp:revision>48</cp:revision>
  <dcterms:created xsi:type="dcterms:W3CDTF">2003-03-05T11:33:32Z</dcterms:created>
  <dcterms:modified xsi:type="dcterms:W3CDTF">2018-09-05T08:49:34Z</dcterms:modified>
</cp:coreProperties>
</file>