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9ABC9-C6A0-4689-A94F-785769568C2A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270B-9D7B-4757-8511-FC858D159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270B-9D7B-4757-8511-FC858D15930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E799-C92B-4C99-B8C7-8A4946153607}" type="datetimeFigureOut">
              <a:rPr lang="el-GR" smtClean="0"/>
              <a:pPr/>
              <a:t>18/5/2018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7FE55-C571-48B6-88D7-336225ECDA7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512167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Δυσκολίες, περιορισμοί και επιπλοκές στη </a:t>
            </a:r>
            <a:r>
              <a:rPr lang="el-GR" sz="2400" dirty="0" err="1" smtClean="0"/>
              <a:t>Λαπαροσκοπική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Θωρακοσκοπική</a:t>
            </a:r>
            <a:r>
              <a:rPr lang="el-GR" sz="2400" dirty="0" smtClean="0"/>
              <a:t> Χειρουργική στην παιδική ηλικία</a:t>
            </a:r>
            <a:endParaRPr lang="el-GR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Χρήστος </a:t>
            </a:r>
            <a:r>
              <a:rPr lang="el-GR" sz="2400" dirty="0" err="1" smtClean="0"/>
              <a:t>Χιωτίνης</a:t>
            </a:r>
            <a:endParaRPr lang="el-GR" sz="2400" dirty="0" smtClean="0"/>
          </a:p>
          <a:p>
            <a:r>
              <a:rPr lang="el-GR" sz="2400" dirty="0" smtClean="0"/>
              <a:t>Διευθυντής </a:t>
            </a:r>
            <a:r>
              <a:rPr lang="el-GR" sz="2400" dirty="0" err="1" smtClean="0"/>
              <a:t>Β΄</a:t>
            </a:r>
            <a:r>
              <a:rPr lang="el-GR" sz="2400" dirty="0" err="1"/>
              <a:t>Π</a:t>
            </a:r>
            <a:r>
              <a:rPr lang="el-GR" sz="2400" dirty="0" err="1" smtClean="0"/>
              <a:t>αιδοχειρουργικής</a:t>
            </a:r>
            <a:r>
              <a:rPr lang="el-GR" sz="2400" dirty="0" smtClean="0"/>
              <a:t> Κλινικής</a:t>
            </a:r>
          </a:p>
          <a:p>
            <a:r>
              <a:rPr lang="el-GR" sz="2400" dirty="0" smtClean="0"/>
              <a:t>Νοσοκομείου Παίδων ΜΗΤΕΡΑ</a:t>
            </a:r>
          </a:p>
          <a:p>
            <a:r>
              <a:rPr lang="el-GR" sz="2400" dirty="0" smtClean="0"/>
              <a:t>Όμιλος ΥΓΕΙΑ</a:t>
            </a: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Δυσκολίες της ελάχιστα επεμβατικής χειρουργικής στα παιδιά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Περιορισμένος χώρος</a:t>
            </a:r>
          </a:p>
          <a:p>
            <a:r>
              <a:rPr lang="el-GR" sz="2400" dirty="0" smtClean="0"/>
              <a:t>Δύο διαστάσεων οπτική εικόνα</a:t>
            </a:r>
          </a:p>
          <a:p>
            <a:r>
              <a:rPr lang="el-GR" sz="2400" dirty="0" smtClean="0"/>
              <a:t>Απώλεια αίσθησης της αφής</a:t>
            </a:r>
          </a:p>
          <a:p>
            <a:r>
              <a:rPr lang="el-GR" sz="2400" dirty="0" smtClean="0"/>
              <a:t>Δυσκολία στον έλεγχο αιμορραγίας</a:t>
            </a:r>
          </a:p>
          <a:p>
            <a:r>
              <a:rPr lang="el-GR" sz="2400" dirty="0" smtClean="0"/>
              <a:t>Δυσκολία συρραφής</a:t>
            </a:r>
          </a:p>
          <a:p>
            <a:r>
              <a:rPr lang="el-GR" sz="2400" dirty="0" smtClean="0"/>
              <a:t>Κακή εργονομία</a:t>
            </a:r>
          </a:p>
          <a:p>
            <a:r>
              <a:rPr lang="el-GR" sz="2400" dirty="0" smtClean="0"/>
              <a:t>Μικρό εύρος κινήσεων</a:t>
            </a:r>
            <a:endParaRPr lang="el-G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Περιορισμοί στην επιλογή ασθενών για τη διενέργεια ελάχιστα επεμβατικής χειρουργικής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Παιδιά με σοβαρές καρδιακές και πνευμονικές διαταραχές</a:t>
            </a:r>
          </a:p>
          <a:p>
            <a:r>
              <a:rPr lang="el-GR" sz="2400" dirty="0" smtClean="0"/>
              <a:t>Πολύ χαμηλού βάρους βρέφη</a:t>
            </a:r>
            <a:endParaRPr lang="en-US" sz="2400" dirty="0" smtClean="0"/>
          </a:p>
          <a:p>
            <a:endParaRPr lang="en-US" sz="2400" dirty="0"/>
          </a:p>
          <a:p>
            <a:pPr>
              <a:buNone/>
            </a:pPr>
            <a:r>
              <a:rPr lang="el-GR" sz="2400" dirty="0" smtClean="0"/>
              <a:t>Σχετικές αντενδείξεις</a:t>
            </a:r>
          </a:p>
          <a:p>
            <a:r>
              <a:rPr lang="el-GR" sz="2400" dirty="0" smtClean="0"/>
              <a:t>Προηγούμενες ανοικτές χειρουργικές επεμβάσεις </a:t>
            </a:r>
            <a:r>
              <a:rPr lang="en-US" sz="2400" dirty="0" smtClean="0"/>
              <a:t>;;;</a:t>
            </a:r>
            <a:endParaRPr lang="el-GR" sz="2400" dirty="0" smtClean="0"/>
          </a:p>
          <a:p>
            <a:r>
              <a:rPr lang="el-GR" sz="2400" dirty="0" smtClean="0"/>
              <a:t>Απόφραξη εντέρου</a:t>
            </a:r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Επιπλοκές 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sz="2400" b="1" dirty="0" smtClean="0"/>
              <a:t>Επιπλοκές που σχετίζονται με την ίδια την τεχνική</a:t>
            </a:r>
          </a:p>
          <a:p>
            <a:r>
              <a:rPr lang="el-GR" sz="2400" dirty="0" smtClean="0"/>
              <a:t>Αιμορραγία</a:t>
            </a:r>
          </a:p>
          <a:p>
            <a:r>
              <a:rPr lang="el-GR" sz="2400" dirty="0" smtClean="0"/>
              <a:t>Ακούσια σπλαχνική βλάβη</a:t>
            </a:r>
          </a:p>
          <a:p>
            <a:r>
              <a:rPr lang="el-GR" sz="2400" dirty="0" smtClean="0"/>
              <a:t>Διάτρηση του εντέρου</a:t>
            </a:r>
          </a:p>
          <a:p>
            <a:r>
              <a:rPr lang="el-GR" sz="2400" dirty="0" smtClean="0"/>
              <a:t>Πνευμοθώρακας</a:t>
            </a:r>
          </a:p>
          <a:p>
            <a:r>
              <a:rPr lang="el-GR" sz="2400" dirty="0" smtClean="0"/>
              <a:t>Τρώση λαγονίων αγγείων</a:t>
            </a:r>
          </a:p>
          <a:p>
            <a:r>
              <a:rPr lang="el-GR" sz="2400" dirty="0" smtClean="0"/>
              <a:t>Ρήξη του ήπατος</a:t>
            </a:r>
          </a:p>
          <a:p>
            <a:r>
              <a:rPr lang="el-GR" sz="2400" dirty="0" smtClean="0"/>
              <a:t>Διάτρηση στομάχου και ουροδόχου κύστης</a:t>
            </a:r>
          </a:p>
          <a:p>
            <a:endParaRPr lang="el-GR" sz="2400" dirty="0" smtClean="0"/>
          </a:p>
          <a:p>
            <a:pPr>
              <a:buNone/>
            </a:pPr>
            <a:r>
              <a:rPr lang="el-GR" sz="2400" b="1" dirty="0" smtClean="0"/>
              <a:t>Επιπλοκές που σχετίζονται με το σημείο τοποθέτησης των </a:t>
            </a:r>
            <a:r>
              <a:rPr lang="el-GR" sz="2400" b="1" dirty="0" err="1" smtClean="0"/>
              <a:t>τροκάρ</a:t>
            </a:r>
            <a:endParaRPr lang="el-GR" sz="2400" b="1" dirty="0" smtClean="0"/>
          </a:p>
          <a:p>
            <a:r>
              <a:rPr lang="el-GR" sz="2400" dirty="0" smtClean="0"/>
              <a:t>Μετεγχειρητική κήλη</a:t>
            </a:r>
          </a:p>
          <a:p>
            <a:r>
              <a:rPr lang="el-GR" sz="2400" dirty="0" smtClean="0"/>
              <a:t>Αιμάτωμα του κοιλιακού τοιχώματος</a:t>
            </a:r>
          </a:p>
          <a:p>
            <a:endParaRPr lang="el-GR" sz="2400" dirty="0" smtClean="0"/>
          </a:p>
          <a:p>
            <a:pPr>
              <a:buNone/>
            </a:pPr>
            <a:r>
              <a:rPr lang="el-GR" sz="2400" b="1" dirty="0" smtClean="0"/>
              <a:t>Επιπλοκές που σχετίζονται με την εμφύσηση του διοξειδίου του άνθρακα</a:t>
            </a:r>
          </a:p>
          <a:p>
            <a:r>
              <a:rPr lang="el-GR" sz="2400" dirty="0" smtClean="0"/>
              <a:t>Εμβολή αερίου</a:t>
            </a:r>
          </a:p>
          <a:p>
            <a:r>
              <a:rPr lang="el-GR" sz="2400" dirty="0" smtClean="0"/>
              <a:t>Καρδιαγγειακή ανεπάρκεια</a:t>
            </a:r>
          </a:p>
          <a:p>
            <a:r>
              <a:rPr lang="el-GR" sz="2400" dirty="0" err="1" smtClean="0"/>
              <a:t>Υπερκαπνία</a:t>
            </a:r>
            <a:endParaRPr lang="el-GR" sz="2400" dirty="0" smtClean="0"/>
          </a:p>
          <a:p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Αντιμετώπιση των επιπλοκών </a:t>
            </a:r>
            <a:r>
              <a:rPr lang="el-GR" sz="2400" dirty="0" err="1" smtClean="0"/>
              <a:t>λαπαροσκοπικά</a:t>
            </a:r>
            <a:r>
              <a:rPr lang="el-GR" sz="2400" dirty="0" smtClean="0"/>
              <a:t> αποφεύγοντας τη μετατροπή σε ανοικτή επέμβαση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Μετατροπή σε ανοικτή χειρουργική επέμβαση</a:t>
            </a:r>
          </a:p>
          <a:p>
            <a:endParaRPr lang="el-GR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Αποφυγή επιπλοκών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Κατάλληλη επιλογή ασθενών</a:t>
            </a:r>
          </a:p>
          <a:p>
            <a:r>
              <a:rPr lang="el-GR" sz="2400" dirty="0" smtClean="0"/>
              <a:t>Κατάλληλη τοποθέτηση του στο χειρουργικό τραπέζι</a:t>
            </a:r>
          </a:p>
          <a:p>
            <a:r>
              <a:rPr lang="el-GR" sz="2400" dirty="0" smtClean="0"/>
              <a:t>Χρήση μικρών εργαλείων</a:t>
            </a:r>
          </a:p>
          <a:p>
            <a:r>
              <a:rPr lang="el-GR" sz="2400" dirty="0" smtClean="0"/>
              <a:t>Εξοικείωση, </a:t>
            </a:r>
            <a:r>
              <a:rPr lang="el-GR" sz="2400" dirty="0" smtClean="0"/>
              <a:t>εμπειρία</a:t>
            </a:r>
            <a:r>
              <a:rPr lang="en-US" sz="2400" smtClean="0"/>
              <a:t>, </a:t>
            </a:r>
            <a:r>
              <a:rPr lang="el-GR" sz="2400" smtClean="0"/>
              <a:t>απόκτηση </a:t>
            </a:r>
            <a:r>
              <a:rPr lang="el-GR" sz="2400" dirty="0" smtClean="0"/>
              <a:t>νέων δεξιοτήτων</a:t>
            </a:r>
          </a:p>
          <a:p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endParaRPr lang="el-GR" sz="2400" dirty="0" smtClean="0"/>
          </a:p>
          <a:p>
            <a:endParaRPr lang="el-G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178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Δυσκολίες, περιορισμοί και επιπλοκές στη Λαπαροσκοπική και Θωρακοσκοπική Χειρουργική στην παιδική ηλικία</vt:lpstr>
      <vt:lpstr>Δυσκολίες της ελάχιστα επεμβατικής χειρουργικής στα παιδιά</vt:lpstr>
      <vt:lpstr>Περιορισμοί στην επιλογή ασθενών για τη διενέργεια ελάχιστα επεμβατικής χειρουργικής</vt:lpstr>
      <vt:lpstr>Επιπλοκές </vt:lpstr>
      <vt:lpstr>Αποφυγή επιπλοκών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Δυσλολίες, περιορισμοί και επιπλοκές στη Λαπαροσκοπική και Θωρακοσκοπική χειρουργική στην παιδική ηλικία</dc:title>
  <dc:creator>chchiotinis</dc:creator>
  <cp:lastModifiedBy>chchiotinis</cp:lastModifiedBy>
  <cp:revision>4</cp:revision>
  <dcterms:created xsi:type="dcterms:W3CDTF">2018-05-07T07:24:24Z</dcterms:created>
  <dcterms:modified xsi:type="dcterms:W3CDTF">2018-05-18T07:56:16Z</dcterms:modified>
</cp:coreProperties>
</file>