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  <p:sldId id="274" r:id="rId6"/>
    <p:sldId id="284" r:id="rId7"/>
    <p:sldId id="279" r:id="rId8"/>
    <p:sldId id="281" r:id="rId9"/>
    <p:sldId id="285" r:id="rId10"/>
    <p:sldId id="275" r:id="rId11"/>
    <p:sldId id="256" r:id="rId12"/>
    <p:sldId id="288" r:id="rId13"/>
    <p:sldId id="287" r:id="rId14"/>
    <p:sldId id="258" r:id="rId15"/>
    <p:sldId id="260" r:id="rId16"/>
    <p:sldId id="262" r:id="rId17"/>
    <p:sldId id="272" r:id="rId18"/>
    <p:sldId id="280" r:id="rId19"/>
    <p:sldId id="271" r:id="rId20"/>
    <p:sldId id="286" r:id="rId21"/>
    <p:sldId id="283" r:id="rId22"/>
    <p:sldId id="27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A833-775D-4779-9039-1CCCAB746796}" type="datetimeFigureOut">
              <a:rPr lang="el-GR" smtClean="0"/>
              <a:pPr/>
              <a:t>8/7/2017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F189-19B8-4EA4-90F0-FB6FA2D6F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chiotinis\Desktop\hiotinis_avis\pipitos2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chiotinis\Desktop\hiotinis_avis\pipitos1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chiotinis\Desktop\hiotinis_avis\matziaris2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 Στα Παιδιά.</a:t>
            </a:r>
            <a:br>
              <a:rPr lang="el-GR" sz="3200" dirty="0" smtClean="0"/>
            </a:br>
            <a:r>
              <a:rPr lang="el-GR" sz="3200" dirty="0" smtClean="0"/>
              <a:t>Διαγνωστική Προσέγγιση- Αντιμετώπιση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Χρήστος Δ. </a:t>
            </a:r>
            <a:r>
              <a:rPr lang="el-GR" dirty="0" err="1" smtClean="0"/>
              <a:t>Χιωτίνης</a:t>
            </a:r>
            <a:endParaRPr lang="en-US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Δ/</a:t>
            </a:r>
            <a:r>
              <a:rPr lang="el-GR" dirty="0" err="1" smtClean="0"/>
              <a:t>ντής </a:t>
            </a:r>
            <a:r>
              <a:rPr lang="el-GR" dirty="0" smtClean="0"/>
              <a:t> </a:t>
            </a:r>
            <a:r>
              <a:rPr lang="el-GR" dirty="0" err="1" smtClean="0"/>
              <a:t>ΠαιδοΧειρουργικής</a:t>
            </a:r>
            <a:r>
              <a:rPr lang="el-GR" dirty="0" smtClean="0"/>
              <a:t> Κλινικής</a:t>
            </a:r>
          </a:p>
          <a:p>
            <a:pPr algn="ctr">
              <a:buNone/>
            </a:pPr>
            <a:r>
              <a:rPr lang="el-GR" dirty="0" smtClean="0"/>
              <a:t>«Παίδων» Μητέρα</a:t>
            </a:r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936104"/>
          </a:xfrm>
        </p:spPr>
        <p:txBody>
          <a:bodyPr>
            <a:noAutofit/>
          </a:bodyPr>
          <a:lstStyle/>
          <a:p>
            <a:r>
              <a:rPr lang="el-GR" dirty="0" err="1" smtClean="0"/>
              <a:t>Επιπλεγμένη</a:t>
            </a:r>
            <a:r>
              <a:rPr lang="el-GR" dirty="0" smtClean="0"/>
              <a:t> Πνευμονία</a:t>
            </a:r>
            <a:br>
              <a:rPr lang="el-GR" dirty="0" smtClean="0"/>
            </a:br>
            <a:r>
              <a:rPr lang="el-GR" dirty="0" smtClean="0"/>
              <a:t>Διάγνωση</a:t>
            </a:r>
            <a:endParaRPr lang="el-GR" dirty="0"/>
          </a:p>
        </p:txBody>
      </p:sp>
      <p:pic>
        <p:nvPicPr>
          <p:cNvPr id="7" name="Content Placeholder 6" descr="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2800" dirty="0" smtClean="0"/>
              <a:t>Η </a:t>
            </a:r>
            <a:r>
              <a:rPr lang="el-GR" sz="2800" dirty="0" err="1" smtClean="0"/>
              <a:t>υπεζωκοτική</a:t>
            </a:r>
            <a:r>
              <a:rPr lang="el-GR" sz="2800" dirty="0" smtClean="0"/>
              <a:t> συλλογή που καταλαμβάνει</a:t>
            </a:r>
          </a:p>
          <a:p>
            <a:pPr>
              <a:buNone/>
            </a:pPr>
            <a:r>
              <a:rPr lang="el-GR" sz="2800" dirty="0" smtClean="0"/>
              <a:t> &gt;30% του </a:t>
            </a:r>
            <a:r>
              <a:rPr lang="el-GR" sz="2800" dirty="0" err="1" smtClean="0"/>
              <a:t>ημιθωρακίου</a:t>
            </a:r>
            <a:r>
              <a:rPr lang="el-GR" sz="2800" dirty="0" smtClean="0"/>
              <a:t>, είναι </a:t>
            </a:r>
            <a:r>
              <a:rPr lang="el-GR" sz="2800" dirty="0" err="1" smtClean="0"/>
              <a:t>εγκυστωμένη</a:t>
            </a:r>
            <a:r>
              <a:rPr lang="el-GR" sz="2800" dirty="0" smtClean="0"/>
              <a:t> ή συνοδεύεται από πάχυνση του υπεζωκότα,</a:t>
            </a:r>
          </a:p>
          <a:p>
            <a:pPr>
              <a:buNone/>
            </a:pPr>
            <a:r>
              <a:rPr lang="el-GR" sz="2800" dirty="0" smtClean="0"/>
              <a:t> από την παρακέντηση το πλευριτικό υγρό παρουσιάζει θετική καλλιέργεια ή θετική </a:t>
            </a:r>
            <a:r>
              <a:rPr lang="en-US" sz="2800" dirty="0" smtClean="0"/>
              <a:t>Gram </a:t>
            </a:r>
            <a:r>
              <a:rPr lang="el-GR" sz="2800" dirty="0" smtClean="0"/>
              <a:t>χρώση, </a:t>
            </a:r>
            <a:r>
              <a:rPr lang="en-US" sz="2800" dirty="0" smtClean="0"/>
              <a:t>ph &lt; 7,20, </a:t>
            </a:r>
            <a:r>
              <a:rPr lang="el-GR" sz="2800" dirty="0" smtClean="0"/>
              <a:t>γλυκόζη &lt; 40 </a:t>
            </a:r>
            <a:r>
              <a:rPr lang="en-US" sz="2800" dirty="0" smtClean="0"/>
              <a:t>mg/dl, LDH &gt; 1000 IU/LT</a:t>
            </a:r>
            <a:endParaRPr lang="el-GR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l-GR" sz="2800" dirty="0" smtClean="0"/>
              <a:t>χαρακτηρίζεται </a:t>
            </a:r>
            <a:r>
              <a:rPr lang="el-GR" sz="2800" b="1" i="1" dirty="0" smtClean="0"/>
              <a:t>εμπύημα θώρακα- </a:t>
            </a:r>
            <a:r>
              <a:rPr lang="el-GR" sz="2800" b="1" i="1" dirty="0" err="1" smtClean="0"/>
              <a:t>επιπλεγμένη</a:t>
            </a:r>
            <a:r>
              <a:rPr lang="el-GR" sz="2800" b="1" i="1" dirty="0" smtClean="0"/>
              <a:t> πνευμονία </a:t>
            </a:r>
            <a:r>
              <a:rPr lang="el-GR" sz="2800" dirty="0" smtClean="0"/>
              <a:t>και έχει κακή πρόγνωση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1656183"/>
          </a:xfrm>
        </p:spPr>
        <p:txBody>
          <a:bodyPr>
            <a:no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Παράγοντες κακής πρόγνωσης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6480720" cy="5328592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l-GR" sz="2400" b="1" dirty="0" smtClean="0"/>
              <a:t>Πυώδες πλευριτικό υγρό.</a:t>
            </a:r>
          </a:p>
          <a:p>
            <a:pPr algn="just"/>
            <a:r>
              <a:rPr lang="el-GR" sz="2400" b="1" dirty="0" smtClean="0"/>
              <a:t>2.  Άμεσες μικροβιολογικές χρώσεις πλευριτικού υγρού θετικές.</a:t>
            </a:r>
          </a:p>
          <a:p>
            <a:pPr algn="just"/>
            <a:r>
              <a:rPr lang="el-GR" sz="2400" b="1" dirty="0" smtClean="0"/>
              <a:t>3.   Καλλιέργειες πλευριτικού υγρού θετικές.</a:t>
            </a:r>
          </a:p>
          <a:p>
            <a:pPr algn="just"/>
            <a:r>
              <a:rPr lang="el-GR" sz="2400" b="1" dirty="0" smtClean="0"/>
              <a:t>4.    Γλυκόζη πλευριτικού υγρού &lt;60mg/dl.</a:t>
            </a:r>
          </a:p>
          <a:p>
            <a:pPr algn="just"/>
            <a:r>
              <a:rPr lang="el-GR" sz="2400" b="1" dirty="0" smtClean="0"/>
              <a:t>5.    </a:t>
            </a:r>
            <a:r>
              <a:rPr lang="el-GR" sz="2400" b="1" dirty="0" err="1" smtClean="0"/>
              <a:t>pH</a:t>
            </a:r>
            <a:r>
              <a:rPr lang="el-GR" sz="2400" b="1" dirty="0" smtClean="0"/>
              <a:t> πλευριτικού υγρού &lt;7,20.</a:t>
            </a:r>
          </a:p>
          <a:p>
            <a:pPr algn="just"/>
            <a:r>
              <a:rPr lang="el-GR" sz="2400" b="1" dirty="0" smtClean="0"/>
              <a:t>6.   LDH πλευριτικού υγρού &gt; από την τριπλάσια της ανώτερης φυσιολογικής τιμής του ορού.</a:t>
            </a:r>
          </a:p>
          <a:p>
            <a:pPr algn="just"/>
            <a:r>
              <a:rPr lang="el-GR" sz="2400" b="1" dirty="0" smtClean="0"/>
              <a:t>7.    </a:t>
            </a:r>
            <a:r>
              <a:rPr lang="el-GR" sz="2400" b="1" dirty="0" err="1" smtClean="0"/>
              <a:t>Εγκυστωμένο</a:t>
            </a:r>
            <a:r>
              <a:rPr lang="el-GR" sz="2400" b="1" dirty="0" smtClean="0"/>
              <a:t> πλευριτικό υγρό.</a:t>
            </a:r>
            <a:endParaRPr lang="el-G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– Αντιμετώπιση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Παραμένει αμφιλεγόμενη.</a:t>
            </a:r>
          </a:p>
          <a:p>
            <a:r>
              <a:rPr lang="el-GR" sz="2800" dirty="0" smtClean="0"/>
              <a:t>Η χρήση μόνο </a:t>
            </a:r>
            <a:r>
              <a:rPr lang="el-GR" sz="2800" dirty="0" err="1" smtClean="0"/>
              <a:t>αντιβιωτικών</a:t>
            </a:r>
            <a:r>
              <a:rPr lang="el-GR" sz="2800" dirty="0" smtClean="0"/>
              <a:t> είναι αναποτελεσματική.</a:t>
            </a:r>
          </a:p>
          <a:p>
            <a:r>
              <a:rPr lang="el-GR" sz="2800" dirty="0" smtClean="0"/>
              <a:t>Η τοποθέτηση λεπτών καθετήρων με ή χωρίς την έγχυση </a:t>
            </a:r>
            <a:r>
              <a:rPr lang="el-GR" sz="2800" dirty="0" err="1" smtClean="0"/>
              <a:t>ινοδωλυτικών</a:t>
            </a:r>
            <a:r>
              <a:rPr lang="el-GR" sz="2800" dirty="0" smtClean="0"/>
              <a:t> ουσιών (μη επεμβατική) έχει θέση σε </a:t>
            </a:r>
            <a:r>
              <a:rPr lang="el-GR" sz="2800" dirty="0" err="1" smtClean="0"/>
              <a:t>πρωιμότερα</a:t>
            </a:r>
            <a:r>
              <a:rPr lang="el-GR" sz="2800" dirty="0" smtClean="0"/>
              <a:t> στάδια.</a:t>
            </a:r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Θωρακοσκόπιση</a:t>
            </a:r>
            <a:r>
              <a:rPr lang="el-GR" sz="2800" dirty="0" smtClean="0"/>
              <a:t> </a:t>
            </a:r>
            <a:r>
              <a:rPr lang="en-US" sz="2800" b="1" dirty="0" smtClean="0"/>
              <a:t>VATS </a:t>
            </a:r>
            <a:r>
              <a:rPr lang="en-US" sz="2800" dirty="0" smtClean="0"/>
              <a:t>(Video Assisted Thoracic Surgery)</a:t>
            </a:r>
            <a:r>
              <a:rPr lang="el-GR" sz="2800" dirty="0" smtClean="0"/>
              <a:t> κερδίζει όλο και περισσότερους υποστηρικτές σαν τη </a:t>
            </a:r>
            <a:r>
              <a:rPr lang="el-GR" sz="2800" b="1" u="sng" dirty="0" smtClean="0"/>
              <a:t>μέθοδο εκλογής </a:t>
            </a:r>
            <a:r>
              <a:rPr lang="el-GR" sz="2800" dirty="0" smtClean="0"/>
              <a:t>για την αντιμετώπιση της </a:t>
            </a:r>
            <a:r>
              <a:rPr lang="el-GR" sz="2800" dirty="0" err="1" smtClean="0"/>
              <a:t>επιπλεγμένης</a:t>
            </a:r>
            <a:r>
              <a:rPr lang="el-GR" sz="2800" dirty="0" smtClean="0"/>
              <a:t> πνευμονίας.</a:t>
            </a:r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θωρακοτομή</a:t>
            </a:r>
            <a:r>
              <a:rPr lang="el-GR" sz="2800" dirty="0" smtClean="0"/>
              <a:t> έχει περιοριστεί η χρήση της.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- </a:t>
            </a:r>
            <a:r>
              <a:rPr lang="en-US" sz="2800" dirty="0" smtClean="0"/>
              <a:t>VATS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800" dirty="0" smtClean="0"/>
              <a:t>                           πρώιμη χρήση της </a:t>
            </a:r>
            <a:r>
              <a:rPr lang="en-US" sz="2800" dirty="0" smtClean="0"/>
              <a:t>VATS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                    μείωση του χρόνου νοσηλείας,</a:t>
            </a:r>
          </a:p>
          <a:p>
            <a:pPr>
              <a:buNone/>
            </a:pPr>
            <a:r>
              <a:rPr lang="el-GR" sz="2800" dirty="0" smtClean="0"/>
              <a:t>         </a:t>
            </a:r>
            <a:r>
              <a:rPr lang="el-GR" sz="2800" dirty="0" err="1" smtClean="0"/>
              <a:t>μειώση</a:t>
            </a:r>
            <a:r>
              <a:rPr lang="el-GR" sz="2800" dirty="0" smtClean="0"/>
              <a:t> παραμονής του καθετήρα παροχέτευσης</a:t>
            </a:r>
          </a:p>
          <a:p>
            <a:pPr>
              <a:buNone/>
            </a:pPr>
            <a:r>
              <a:rPr lang="el-GR" sz="2800" dirty="0" smtClean="0"/>
              <a:t>       ταχύτερη κάμψη του πυρετού και κλινική βελτίωση,</a:t>
            </a:r>
          </a:p>
          <a:p>
            <a:pPr>
              <a:buNone/>
            </a:pPr>
            <a:r>
              <a:rPr lang="el-GR" sz="2800" dirty="0" smtClean="0"/>
              <a:t>                    καλύτερο αισθητικό αποτέλεσμα.</a:t>
            </a:r>
          </a:p>
          <a:p>
            <a:pPr>
              <a:buNone/>
            </a:pPr>
            <a:r>
              <a:rPr lang="en-US" sz="2400" i="1" dirty="0" smtClean="0"/>
              <a:t>    </a:t>
            </a:r>
            <a:endParaRPr lang="el-GR" sz="2400" i="1" dirty="0" smtClean="0"/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Grewal</a:t>
            </a:r>
            <a:r>
              <a:rPr lang="en-US" sz="2400" i="1" dirty="0" smtClean="0"/>
              <a:t> H et al. Early video-assisted thoracic surgery in the management of </a:t>
            </a:r>
            <a:r>
              <a:rPr lang="en-US" sz="2400" i="1" dirty="0" err="1" smtClean="0"/>
              <a:t>empyema</a:t>
            </a:r>
            <a:r>
              <a:rPr lang="en-US" sz="2400" i="1" dirty="0" smtClean="0"/>
              <a:t>. Pediatrics, 1999;103(5)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 </a:t>
            </a:r>
            <a:r>
              <a:rPr lang="en-US" sz="2400" i="1" dirty="0" err="1" smtClean="0"/>
              <a:t>Kercher</a:t>
            </a:r>
            <a:r>
              <a:rPr lang="en-US" sz="2400" i="1" dirty="0" smtClean="0"/>
              <a:t> KW et al. </a:t>
            </a:r>
            <a:r>
              <a:rPr lang="en-US" sz="2400" i="1" dirty="0" err="1" smtClean="0"/>
              <a:t>Thoracoscopic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decortication</a:t>
            </a:r>
            <a:r>
              <a:rPr lang="en-US" sz="2400" i="1" dirty="0" smtClean="0"/>
              <a:t> as first-line therapy for pediatric </a:t>
            </a:r>
            <a:r>
              <a:rPr lang="en-US" sz="2400" i="1" dirty="0" err="1" smtClean="0"/>
              <a:t>parapneumonic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empyema</a:t>
            </a:r>
            <a:r>
              <a:rPr lang="en-US" sz="2400" i="1" dirty="0" smtClean="0"/>
              <a:t>. Chest.2000;118:24-27</a:t>
            </a:r>
            <a:endParaRPr lang="el-GR" sz="2400" i="1" dirty="0" smtClean="0"/>
          </a:p>
        </p:txBody>
      </p:sp>
      <p:sp>
        <p:nvSpPr>
          <p:cNvPr id="4" name="Right Arrow 3"/>
          <p:cNvSpPr/>
          <p:nvPr/>
        </p:nvSpPr>
        <p:spPr>
          <a:xfrm rot="16200000" flipH="1" flipV="1">
            <a:off x="4103948" y="180882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 - Τεχνική </a:t>
            </a:r>
            <a:r>
              <a:rPr lang="en-US" sz="3200" dirty="0" smtClean="0"/>
              <a:t>VATS</a:t>
            </a:r>
            <a:endParaRPr lang="el-GR" sz="3200" dirty="0"/>
          </a:p>
        </p:txBody>
      </p:sp>
      <p:pic>
        <p:nvPicPr>
          <p:cNvPr id="4" name="Content Placeholder 3" descr="graphic-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2327920" cy="2160240"/>
          </a:xfrm>
        </p:spPr>
      </p:pic>
      <p:pic>
        <p:nvPicPr>
          <p:cNvPr id="6" name="Content Placeholder 5" descr="graphic-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2337048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 - Τεχνική </a:t>
            </a:r>
            <a:r>
              <a:rPr lang="en-US" sz="3200" dirty="0" smtClean="0"/>
              <a:t>VATS</a:t>
            </a:r>
            <a:endParaRPr lang="el-GR" sz="3200" dirty="0"/>
          </a:p>
        </p:txBody>
      </p:sp>
      <p:pic>
        <p:nvPicPr>
          <p:cNvPr id="4" name="Content Placeholder 3" descr="graphic-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420888"/>
            <a:ext cx="2903984" cy="2592288"/>
          </a:xfrm>
        </p:spPr>
      </p:pic>
      <p:pic>
        <p:nvPicPr>
          <p:cNvPr id="6" name="Content Placeholder 5" descr="graphic-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2687960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 - Τεχνική </a:t>
            </a:r>
            <a:r>
              <a:rPr lang="en-US" sz="3200" dirty="0" smtClean="0"/>
              <a:t>VATS</a:t>
            </a:r>
            <a:endParaRPr lang="el-GR" sz="3200" dirty="0"/>
          </a:p>
        </p:txBody>
      </p:sp>
      <p:pic>
        <p:nvPicPr>
          <p:cNvPr id="4" name="Content Placeholder 3" descr="graphic-8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76872"/>
            <a:ext cx="2615952" cy="2448272"/>
          </a:xfrm>
        </p:spPr>
      </p:pic>
      <p:pic>
        <p:nvPicPr>
          <p:cNvPr id="6" name="Content Placeholder 5" descr="graphic-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2831976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VATS-Video</a:t>
            </a:r>
            <a:endParaRPr lang="el-GR" sz="3200" dirty="0"/>
          </a:p>
        </p:txBody>
      </p:sp>
      <p:pic>
        <p:nvPicPr>
          <p:cNvPr id="4" name="pipitos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772816"/>
            <a:ext cx="5184775" cy="414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</a:t>
            </a:r>
            <a:br>
              <a:rPr lang="el-GR" sz="2800" dirty="0" smtClean="0"/>
            </a:br>
            <a:r>
              <a:rPr lang="el-GR" sz="2800" dirty="0" smtClean="0"/>
              <a:t> Μετεγχειρητικό Αποτέλεσμα </a:t>
            </a:r>
            <a:r>
              <a:rPr lang="en-US" sz="2800" dirty="0" smtClean="0"/>
              <a:t>VATS</a:t>
            </a:r>
            <a:endParaRPr lang="el-GR" sz="2800" dirty="0"/>
          </a:p>
        </p:txBody>
      </p:sp>
      <p:pic>
        <p:nvPicPr>
          <p:cNvPr id="5" name="Content Placeholder 4" descr="IMG_02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6" name="Content Placeholder 5" descr="IMG_0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pitos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5184775" cy="414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</a:t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20%-30% των </a:t>
            </a:r>
            <a:r>
              <a:rPr lang="en-US" dirty="0" smtClean="0"/>
              <a:t>pt </a:t>
            </a:r>
            <a:r>
              <a:rPr lang="el-GR" dirty="0" smtClean="0"/>
              <a:t>με πνευμονία </a:t>
            </a:r>
          </a:p>
          <a:p>
            <a:pPr>
              <a:buNone/>
            </a:pPr>
            <a:r>
              <a:rPr lang="el-GR" dirty="0" smtClean="0"/>
              <a:t>     </a:t>
            </a:r>
          </a:p>
          <a:p>
            <a:pPr>
              <a:buNone/>
            </a:pPr>
            <a:r>
              <a:rPr lang="el-GR" dirty="0" smtClean="0"/>
              <a:t>         </a:t>
            </a:r>
            <a:r>
              <a:rPr lang="el-GR" dirty="0" err="1" smtClean="0"/>
              <a:t>Βακτηριακή</a:t>
            </a:r>
            <a:r>
              <a:rPr lang="el-GR" dirty="0" smtClean="0"/>
              <a:t> πνευμονία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Μικροβιακοί οργανισμοί πιο </a:t>
            </a:r>
            <a:r>
              <a:rPr lang="el-GR" dirty="0" err="1" smtClean="0"/>
              <a:t>συχν</a:t>
            </a:r>
            <a:r>
              <a:rPr lang="en-US" dirty="0" smtClean="0"/>
              <a:t>o</a:t>
            </a:r>
            <a:r>
              <a:rPr lang="el-GR" dirty="0" smtClean="0"/>
              <a:t>ί είναι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S. </a:t>
            </a:r>
            <a:r>
              <a:rPr lang="en-US" dirty="0" err="1" smtClean="0"/>
              <a:t>pneumoniae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Staphyloccocus</a:t>
            </a:r>
            <a:r>
              <a:rPr lang="en-US" dirty="0" smtClean="0"/>
              <a:t> </a:t>
            </a:r>
            <a:r>
              <a:rPr lang="en-US" dirty="0" err="1" smtClean="0"/>
              <a:t>aureus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group A streptococcus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l-GR" dirty="0" smtClean="0"/>
              <a:t>                            </a:t>
            </a:r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3275856" y="206084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- Συμπεράσματα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Η συχνότητα εμφάνισης της </a:t>
            </a:r>
            <a:r>
              <a:rPr lang="el-GR" sz="2800" dirty="0" err="1" smtClean="0"/>
              <a:t>επιπλεγμένης</a:t>
            </a:r>
            <a:r>
              <a:rPr lang="el-GR" sz="2800" dirty="0" smtClean="0"/>
              <a:t> πνευμονίας έχει αυξηθεί.</a:t>
            </a:r>
          </a:p>
          <a:p>
            <a:r>
              <a:rPr lang="el-GR" sz="2800" dirty="0" smtClean="0"/>
              <a:t>Οι </a:t>
            </a:r>
            <a:r>
              <a:rPr lang="en-US" sz="2800" dirty="0" smtClean="0"/>
              <a:t>S. </a:t>
            </a:r>
            <a:r>
              <a:rPr lang="en-US" sz="2800" dirty="0" err="1" smtClean="0"/>
              <a:t>pneumoniae</a:t>
            </a:r>
            <a:r>
              <a:rPr lang="en-US" sz="2800" dirty="0" smtClean="0"/>
              <a:t>, Staphylococcus </a:t>
            </a:r>
            <a:r>
              <a:rPr lang="en-US" sz="2800" dirty="0" err="1" smtClean="0"/>
              <a:t>aureus</a:t>
            </a:r>
            <a:r>
              <a:rPr lang="en-US" sz="2800" dirty="0" smtClean="0"/>
              <a:t>, group A streptococcus</a:t>
            </a:r>
            <a:r>
              <a:rPr lang="el-GR" sz="2800" dirty="0" smtClean="0"/>
              <a:t> προκαλούν πιο συχνά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πνευμονία.</a:t>
            </a:r>
          </a:p>
          <a:p>
            <a:r>
              <a:rPr lang="el-GR" sz="2800" dirty="0" smtClean="0"/>
              <a:t>Η ύπαρξη παραγόντων κακής πρόγνωσης καθιστά την ανάγκη επιθετικής αντιμετώπισης της </a:t>
            </a:r>
            <a:r>
              <a:rPr lang="el-GR" sz="2800" dirty="0" err="1" smtClean="0"/>
              <a:t>επιπλεγμένης</a:t>
            </a:r>
            <a:r>
              <a:rPr lang="el-GR" sz="2800" dirty="0" smtClean="0"/>
              <a:t> πνευμονίας.</a:t>
            </a:r>
          </a:p>
          <a:p>
            <a:r>
              <a:rPr lang="el-GR" sz="2800" dirty="0" smtClean="0"/>
              <a:t>Η </a:t>
            </a:r>
            <a:r>
              <a:rPr lang="en-US" sz="2800" dirty="0" smtClean="0"/>
              <a:t>VATS </a:t>
            </a:r>
            <a:r>
              <a:rPr lang="el-GR" sz="2800" dirty="0" smtClean="0"/>
              <a:t>αποτελεί μέθοδο εκλογής για την αντιμετώπιση της </a:t>
            </a:r>
            <a:r>
              <a:rPr lang="el-GR" sz="2800" dirty="0" err="1" smtClean="0"/>
              <a:t>επιπλεγμένης</a:t>
            </a:r>
            <a:r>
              <a:rPr lang="el-GR" sz="2800" dirty="0" smtClean="0"/>
              <a:t> πνευμονίας.</a:t>
            </a:r>
          </a:p>
          <a:p>
            <a:r>
              <a:rPr lang="el-GR" sz="2800" dirty="0" smtClean="0"/>
              <a:t>Η </a:t>
            </a:r>
            <a:r>
              <a:rPr lang="en-US" sz="2800" dirty="0" smtClean="0"/>
              <a:t>VATS</a:t>
            </a:r>
            <a:r>
              <a:rPr lang="el-GR" sz="2800" dirty="0" smtClean="0"/>
              <a:t> υπερτερεί των άλλων τεχνικών γιατί συμβάλλει στην ταχύτερη ανάρρωση</a:t>
            </a:r>
            <a:r>
              <a:rPr lang="en-US" sz="2800" dirty="0" smtClean="0"/>
              <a:t> </a:t>
            </a:r>
            <a:r>
              <a:rPr lang="el-GR" sz="2800" dirty="0" smtClean="0"/>
              <a:t>και κάμψη του πυρετού, μειώνει το </a:t>
            </a:r>
            <a:r>
              <a:rPr lang="el-GR" sz="2800" smtClean="0"/>
              <a:t>χρόνο νοσηλείας, </a:t>
            </a:r>
            <a:r>
              <a:rPr lang="el-GR" sz="2800" dirty="0" smtClean="0"/>
              <a:t>προσφέρει άριστο αισθητικό αποτέλεσμα.</a:t>
            </a:r>
          </a:p>
          <a:p>
            <a:r>
              <a:rPr lang="el-GR" sz="2800" dirty="0" smtClean="0"/>
              <a:t>Συνιστάται η πρώιμη χρήση</a:t>
            </a:r>
            <a:r>
              <a:rPr lang="en-US" sz="2800" dirty="0" smtClean="0"/>
              <a:t> </a:t>
            </a:r>
            <a:r>
              <a:rPr lang="el-GR" sz="2800" dirty="0" smtClean="0"/>
              <a:t>της </a:t>
            </a:r>
            <a:r>
              <a:rPr lang="en-US" sz="2800" dirty="0" smtClean="0"/>
              <a:t>VATS</a:t>
            </a:r>
            <a:r>
              <a:rPr lang="el-GR" sz="2800" dirty="0" smtClean="0"/>
              <a:t> στην </a:t>
            </a:r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από πολλά κέντρα.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6" descr="IMG_0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matziaris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46263"/>
            <a:ext cx="5949950" cy="475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pneumoniae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aureus</a:t>
            </a:r>
            <a:r>
              <a:rPr lang="en-US" dirty="0" smtClean="0"/>
              <a:t>                                     </a:t>
            </a:r>
            <a:r>
              <a:rPr lang="el-GR" dirty="0" smtClean="0"/>
              <a:t>πιο συχνά</a:t>
            </a:r>
            <a:endParaRPr lang="en-US" dirty="0" smtClean="0"/>
          </a:p>
          <a:p>
            <a:r>
              <a:rPr lang="en-US" dirty="0" smtClean="0"/>
              <a:t>Group A streptococcus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  </a:t>
            </a:r>
            <a:r>
              <a:rPr lang="el-GR" dirty="0" err="1" smtClean="0"/>
              <a:t>επιπλεγμένη</a:t>
            </a:r>
            <a:r>
              <a:rPr lang="el-GR" dirty="0" smtClean="0"/>
              <a:t> πνευμονία</a:t>
            </a:r>
            <a:endParaRPr lang="el-GR" dirty="0"/>
          </a:p>
        </p:txBody>
      </p:sp>
      <p:sp>
        <p:nvSpPr>
          <p:cNvPr id="4" name="Right Brace 3"/>
          <p:cNvSpPr/>
          <p:nvPr/>
        </p:nvSpPr>
        <p:spPr>
          <a:xfrm>
            <a:off x="4860032" y="1844824"/>
            <a:ext cx="576064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6300192" y="299695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Επιπλεγμένη</a:t>
            </a:r>
            <a:r>
              <a:rPr lang="el-GR" sz="3200" dirty="0" smtClean="0"/>
              <a:t> Πνευμονία- Συχνότητα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40% η </a:t>
            </a:r>
            <a:r>
              <a:rPr lang="el-GR" dirty="0" err="1" smtClean="0"/>
              <a:t>βακτηριακή</a:t>
            </a:r>
            <a:r>
              <a:rPr lang="el-GR" dirty="0" smtClean="0"/>
              <a:t> πνευμονία</a:t>
            </a:r>
          </a:p>
          <a:p>
            <a:pPr>
              <a:buNone/>
            </a:pPr>
            <a:r>
              <a:rPr lang="el-GR" dirty="0" smtClean="0"/>
              <a:t>    πλευριτική συλλογή</a:t>
            </a:r>
          </a:p>
          <a:p>
            <a:r>
              <a:rPr lang="el-GR" dirty="0" smtClean="0"/>
              <a:t>60% των πλευριτικών συλλογών</a:t>
            </a:r>
          </a:p>
          <a:p>
            <a:pPr>
              <a:buNone/>
            </a:pPr>
            <a:r>
              <a:rPr lang="el-GR" dirty="0" smtClean="0"/>
              <a:t>    εμπύημα θώρακα (</a:t>
            </a:r>
            <a:r>
              <a:rPr lang="el-GR" dirty="0" err="1" smtClean="0"/>
              <a:t>επιπλεγμένη</a:t>
            </a:r>
            <a:r>
              <a:rPr lang="el-GR" dirty="0" smtClean="0"/>
              <a:t> πνευμονία)</a:t>
            </a:r>
          </a:p>
          <a:p>
            <a:r>
              <a:rPr lang="el-GR" dirty="0" smtClean="0"/>
              <a:t>Αύξηση της συχνότητας εμπυήματος στα παιδιά</a:t>
            </a:r>
            <a:endParaRPr lang="en-US" dirty="0" smtClean="0"/>
          </a:p>
          <a:p>
            <a:endParaRPr lang="el-GR" dirty="0" smtClean="0"/>
          </a:p>
          <a:p>
            <a:pPr marL="914400" lvl="1" indent="-514350"/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Playfor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SD, et al. increase in incidence of childhood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empyema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Thorax</a:t>
            </a:r>
            <a:r>
              <a:rPr lang="en-US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1997;52:932</a:t>
            </a:r>
          </a:p>
          <a:p>
            <a:pPr marL="914400" lvl="1" indent="-514350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Byington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CL, et al. an epidemiological investigation of a sustained high rate of pediatric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parapneumonic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empyema;risk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factors and microbiological association.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2002;34;434-440</a:t>
            </a: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92080" y="1412776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ight Arrow 4"/>
          <p:cNvSpPr/>
          <p:nvPr/>
        </p:nvSpPr>
        <p:spPr>
          <a:xfrm>
            <a:off x="5580112" y="227687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Επιπλεγμενη</a:t>
            </a:r>
            <a:r>
              <a:rPr lang="el-GR" sz="2800" dirty="0" smtClean="0"/>
              <a:t> Πνευμονία  </a:t>
            </a:r>
            <a:br>
              <a:rPr lang="el-GR" sz="2800" dirty="0" smtClean="0"/>
            </a:br>
            <a:r>
              <a:rPr lang="el-GR" sz="2800" dirty="0" smtClean="0"/>
              <a:t>Διαγνωστική Κριτήρια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American College of Chest Physicians – ACCP</a:t>
            </a:r>
            <a:r>
              <a:rPr lang="el-GR" sz="2800" dirty="0"/>
              <a:t> </a:t>
            </a:r>
            <a:r>
              <a:rPr lang="el-GR" sz="2800" dirty="0" smtClean="0"/>
              <a:t>προτείνει κριτήρια αναγνώρισης της </a:t>
            </a:r>
            <a:r>
              <a:rPr lang="el-GR" sz="2800" dirty="0" err="1" smtClean="0"/>
              <a:t>επιπλεγμένης</a:t>
            </a:r>
            <a:r>
              <a:rPr lang="el-GR" sz="2800" dirty="0" smtClean="0"/>
              <a:t> πνευμονίας</a:t>
            </a:r>
          </a:p>
          <a:p>
            <a:pPr>
              <a:buNone/>
            </a:pPr>
            <a:endParaRPr lang="el-GR" sz="2800" dirty="0" smtClean="0"/>
          </a:p>
          <a:p>
            <a:pPr marL="514350" indent="-514350">
              <a:buAutoNum type="arabicParenR"/>
            </a:pPr>
            <a:r>
              <a:rPr lang="el-GR" sz="2800" dirty="0" smtClean="0"/>
              <a:t>Ανατομικά- Απεικονιστικά </a:t>
            </a:r>
            <a:r>
              <a:rPr lang="en-US" sz="2800" dirty="0" smtClean="0"/>
              <a:t>: </a:t>
            </a:r>
            <a:r>
              <a:rPr lang="el-GR" sz="2800" dirty="0" smtClean="0"/>
              <a:t>ακτινογραφία θώρακος, υπερηχογράφημα, αξονική τομογραφία</a:t>
            </a:r>
          </a:p>
          <a:p>
            <a:pPr marL="514350" indent="-514350">
              <a:buAutoNum type="arabicParenR"/>
            </a:pPr>
            <a:r>
              <a:rPr lang="el-GR" sz="2800" dirty="0" smtClean="0"/>
              <a:t>Βιοχημικά</a:t>
            </a:r>
            <a:r>
              <a:rPr lang="en-US" sz="2800" dirty="0" smtClean="0"/>
              <a:t>: ph, </a:t>
            </a:r>
            <a:r>
              <a:rPr lang="el-GR" sz="2800" dirty="0" smtClean="0"/>
              <a:t>γλυκόζη, </a:t>
            </a:r>
            <a:r>
              <a:rPr lang="en-US" sz="2800" dirty="0" smtClean="0"/>
              <a:t>LDH</a:t>
            </a:r>
          </a:p>
          <a:p>
            <a:pPr marL="514350" indent="-514350">
              <a:buAutoNum type="arabicParenR"/>
            </a:pPr>
            <a:r>
              <a:rPr lang="el-GR" sz="2800" dirty="0" smtClean="0"/>
              <a:t>Μικροβιολογικά</a:t>
            </a:r>
            <a:r>
              <a:rPr lang="en-US" sz="2800" dirty="0" smtClean="0"/>
              <a:t>: </a:t>
            </a:r>
            <a:r>
              <a:rPr lang="el-GR" sz="2800" dirty="0" smtClean="0"/>
              <a:t>καλλιέργεια, χρώση </a:t>
            </a:r>
            <a:r>
              <a:rPr lang="en-US" sz="2800" dirty="0" smtClean="0"/>
              <a:t>Gram</a:t>
            </a:r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– Ακτινογραφία Θώρακος</a:t>
            </a:r>
            <a:endParaRPr lang="el-GR" sz="2800" dirty="0"/>
          </a:p>
        </p:txBody>
      </p:sp>
      <p:pic>
        <p:nvPicPr>
          <p:cNvPr id="4" name="Content Placeholder 3" descr="IMG_0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– Υπερηχογράφημα </a:t>
            </a:r>
            <a:r>
              <a:rPr lang="el-GR" sz="2800" dirty="0" err="1" smtClean="0"/>
              <a:t>υπεζωκοτικής</a:t>
            </a:r>
            <a:r>
              <a:rPr lang="el-GR" sz="2800" dirty="0" smtClean="0"/>
              <a:t> κοιλότητας</a:t>
            </a:r>
            <a:endParaRPr lang="el-GR" sz="2800" dirty="0"/>
          </a:p>
        </p:txBody>
      </p:sp>
      <p:pic>
        <p:nvPicPr>
          <p:cNvPr id="7" name="Content Placeholder 6" descr="IMG_02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8" name="Content Placeholder 7" descr="IMG_02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– Αξονική Τομογραφία</a:t>
            </a:r>
            <a:endParaRPr lang="el-GR" sz="2800" dirty="0"/>
          </a:p>
        </p:txBody>
      </p:sp>
      <p:pic>
        <p:nvPicPr>
          <p:cNvPr id="5" name="Content Placeholder 4" descr="IMG_02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038600" cy="3312368"/>
          </a:xfrm>
        </p:spPr>
      </p:pic>
      <p:pic>
        <p:nvPicPr>
          <p:cNvPr id="6" name="Content Placeholder 5" descr="IMG_0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85159"/>
            <a:ext cx="4038600" cy="3356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Επιπλεγμένη</a:t>
            </a:r>
            <a:r>
              <a:rPr lang="el-GR" sz="2800" dirty="0" smtClean="0"/>
              <a:t> Πνευμονία – Αξονική Τομογραφία</a:t>
            </a:r>
            <a:endParaRPr lang="el-GR" sz="2800" dirty="0"/>
          </a:p>
        </p:txBody>
      </p:sp>
      <p:pic>
        <p:nvPicPr>
          <p:cNvPr id="7" name="Content Placeholder 6" descr="figur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4038600" cy="4037656"/>
          </a:xfrm>
        </p:spPr>
      </p:pic>
      <p:pic>
        <p:nvPicPr>
          <p:cNvPr id="8" name="Content Placeholder 7" descr="lungabsce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248472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577</Words>
  <Application>Microsoft Office PowerPoint</Application>
  <PresentationFormat>On-screen Show (4:3)</PresentationFormat>
  <Paragraphs>88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Επιπλεγμένη Πνευμονία Στα Παιδιά. Διαγνωστική Προσέγγιση- Αντιμετώπιση</vt:lpstr>
      <vt:lpstr>Επιπλεγμένη Πνευμονία </vt:lpstr>
      <vt:lpstr>Επιπλεγμένη Πνευμονία</vt:lpstr>
      <vt:lpstr>Επιπλεγμένη Πνευμονία- Συχνότητα</vt:lpstr>
      <vt:lpstr>Επιπλεγμενη Πνευμονία   Διαγνωστική Κριτήρια</vt:lpstr>
      <vt:lpstr>Επιπλεγμένη Πνευμονία – Ακτινογραφία Θώρακος</vt:lpstr>
      <vt:lpstr>Επιπλεγμένη Πνευμονία – Υπερηχογράφημα υπεζωκοτικής κοιλότητας</vt:lpstr>
      <vt:lpstr>Επιπλεγμένη Πνευμονία – Αξονική Τομογραφία</vt:lpstr>
      <vt:lpstr>Επιπλεγμένη Πνευμονία – Αξονική Τομογραφία</vt:lpstr>
      <vt:lpstr>Επιπλεγμένη Πνευμονία Διάγνωση</vt:lpstr>
      <vt:lpstr>Επιπλεγμένη Πνευμονία  Παράγοντες κακής πρόγνωσης </vt:lpstr>
      <vt:lpstr>Επιπλεγμένη Πνευμονία – Αντιμετώπιση </vt:lpstr>
      <vt:lpstr>Επιπλεγμένη Πνευμονία - VATS</vt:lpstr>
      <vt:lpstr>Επιπλεγμένη Πνευμονία - Τεχνική VATS</vt:lpstr>
      <vt:lpstr>Επιπλεγμένη Πνευμονία - Τεχνική VATS</vt:lpstr>
      <vt:lpstr>Επιπλεγμένη Πνευμονία - Τεχνική VATS</vt:lpstr>
      <vt:lpstr>VATS-Video</vt:lpstr>
      <vt:lpstr>Επιπλεγμένη Πνευμονία   Μετεγχειρητικό Αποτέλεσμα VATS</vt:lpstr>
      <vt:lpstr>Slide 19</vt:lpstr>
      <vt:lpstr>Επιπλεγμένη Πνευμονία - Συμπεράσματα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Επιπλεγμένη Πνευμονία Στα Παιδιά Διαγνωστική Προσέγγιση και Αντιμετώπιση </dc:title>
  <dc:creator>chchiotinis</dc:creator>
  <cp:lastModifiedBy>chchiotinis</cp:lastModifiedBy>
  <cp:revision>16</cp:revision>
  <dcterms:created xsi:type="dcterms:W3CDTF">2012-02-22T12:45:05Z</dcterms:created>
  <dcterms:modified xsi:type="dcterms:W3CDTF">2017-07-08T09:24:40Z</dcterms:modified>
</cp:coreProperties>
</file>