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81" r:id="rId5"/>
    <p:sldId id="283" r:id="rId6"/>
    <p:sldId id="270" r:id="rId7"/>
    <p:sldId id="256" r:id="rId8"/>
    <p:sldId id="267" r:id="rId9"/>
    <p:sldId id="266" r:id="rId10"/>
    <p:sldId id="268" r:id="rId11"/>
    <p:sldId id="263" r:id="rId12"/>
    <p:sldId id="257" r:id="rId13"/>
    <p:sldId id="258" r:id="rId14"/>
    <p:sldId id="269" r:id="rId15"/>
    <p:sldId id="259" r:id="rId16"/>
    <p:sldId id="28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FE33-3D2D-423E-B185-C6A70AA1F046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C0985-87D9-4549-93CA-E71A4E3673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.gr/search/?q=%CE%BC%CE%B9%CE%BA%CF%81%CE%BF%CE%BF%CF%81%CE%B3%CE%B1%CE%BD%CE%B9%CF%83%CE%BC%CE%BF%CE%AF" TargetMode="External"/><Relationship Id="rId2" Type="http://schemas.openxmlformats.org/officeDocument/2006/relationships/hyperlink" Target="http://www.care.gr/search/?q=%CE%B5%CF%81%CF%85%CE%B8%CF%81%CE%BF%CE%BA%CF%8D%CF%84%CF%84%CE%B1%CF%81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.gr/search/?q=%CE%B5%CE%BC%CE%B2%CF%8C%CE%BB%CE%B9%CE%BF" TargetMode="External"/><Relationship Id="rId5" Type="http://schemas.openxmlformats.org/officeDocument/2006/relationships/hyperlink" Target="http://www.care.gr/search/?q=%CF%83%CF%84%CF%81%CE%B5%CF%80%CF%84%CF%8C%CE%BA%CE%BF%CE%BA%CE%BA%CE%BF%CF%82" TargetMode="External"/><Relationship Id="rId4" Type="http://schemas.openxmlformats.org/officeDocument/2006/relationships/hyperlink" Target="http://www.care.gr/search/?q=%CF%83%CF%8D%CE%BD%CE%B4%CF%81%CE%BF%CE%BC%CE%B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Σπλήνας </a:t>
            </a:r>
            <a:endParaRPr lang="el-GR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sz="2400" dirty="0" smtClean="0"/>
              <a:t>Θέση</a:t>
            </a:r>
            <a:r>
              <a:rPr lang="en-US" sz="2400" dirty="0" smtClean="0"/>
              <a:t>: </a:t>
            </a:r>
            <a:r>
              <a:rPr lang="el-GR" sz="2400" dirty="0" smtClean="0"/>
              <a:t>Αριστερό άνω μέρος της κοιλιάς, μεταξύ 9</a:t>
            </a:r>
            <a:r>
              <a:rPr lang="el-GR" sz="2400" baseline="30000" dirty="0" smtClean="0"/>
              <a:t>ης</a:t>
            </a:r>
            <a:r>
              <a:rPr lang="el-GR" sz="2400" dirty="0" smtClean="0"/>
              <a:t> και 12</a:t>
            </a:r>
            <a:r>
              <a:rPr lang="el-GR" sz="2400" baseline="30000" dirty="0" smtClean="0"/>
              <a:t>ης</a:t>
            </a:r>
            <a:r>
              <a:rPr lang="el-GR" sz="2400" dirty="0" smtClean="0"/>
              <a:t> πλευράς.</a:t>
            </a:r>
          </a:p>
          <a:p>
            <a:pPr algn="just"/>
            <a:r>
              <a:rPr lang="el-GR" sz="2400" dirty="0" smtClean="0"/>
              <a:t>Αποτελεί το μεγαλύτερο όργανο του λεμφικού ιστού οργανισμού.</a:t>
            </a:r>
          </a:p>
          <a:p>
            <a:pPr algn="just"/>
            <a:r>
              <a:rPr lang="el-GR" sz="2400" dirty="0" smtClean="0"/>
              <a:t>Παραμένει σταθερό στη θέση του με τον </a:t>
            </a:r>
            <a:r>
              <a:rPr lang="el-GR" sz="2400" dirty="0" err="1" smtClean="0"/>
              <a:t>γαστροσπληνικό</a:t>
            </a:r>
            <a:r>
              <a:rPr lang="el-GR" sz="2400" dirty="0" smtClean="0"/>
              <a:t>, </a:t>
            </a:r>
            <a:r>
              <a:rPr lang="el-GR" sz="2400" dirty="0" err="1" smtClean="0"/>
              <a:t>σπληνονεφρικό</a:t>
            </a:r>
            <a:r>
              <a:rPr lang="el-GR" sz="2400" dirty="0" smtClean="0"/>
              <a:t>, </a:t>
            </a:r>
            <a:r>
              <a:rPr lang="el-GR" sz="2400" dirty="0" err="1" smtClean="0"/>
              <a:t>σπληνοκολικό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σπληνοφρενικό</a:t>
            </a:r>
            <a:r>
              <a:rPr lang="el-GR" sz="2400" dirty="0" smtClean="0"/>
              <a:t> συνδέσμους.</a:t>
            </a:r>
          </a:p>
          <a:p>
            <a:pPr algn="just"/>
            <a:r>
              <a:rPr lang="el-GR" sz="2400" dirty="0" smtClean="0"/>
              <a:t>Διαθέτει μία πύλη από την οποία μπαίνουν στο σπλήνα τα αιμοφόρα αγγεία.</a:t>
            </a:r>
          </a:p>
          <a:p>
            <a:pPr algn="just"/>
            <a:r>
              <a:rPr lang="el-GR" sz="2400" dirty="0" smtClean="0"/>
              <a:t>Περιβάλλεται από κάψα συνδετικού ιστού, από την οποία ξεκινούν </a:t>
            </a:r>
            <a:r>
              <a:rPr lang="el-GR" sz="2400" dirty="0" err="1" smtClean="0"/>
              <a:t>δοκίδες</a:t>
            </a:r>
            <a:r>
              <a:rPr lang="el-GR" sz="2400" dirty="0" smtClean="0"/>
              <a:t> που εκτείνονται προς τα μέσα και αποτελούν το στήριγμα για το σπληνικό ιστό.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dirty="0"/>
          </a:p>
        </p:txBody>
      </p:sp>
      <p:pic>
        <p:nvPicPr>
          <p:cNvPr id="1026" name="Picture 2" descr="C:\Users\chchiotinis\Desktop\Splee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20888"/>
            <a:ext cx="3113984" cy="235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Στάδια ΙΙΙ και </a:t>
            </a:r>
            <a:r>
              <a:rPr lang="en-US" sz="2400" dirty="0" smtClean="0"/>
              <a:t>IV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25602" name="Picture 2" descr="https://www.ncbi.nlm.nih.gov/corecgi/tileshop/tileshop.fcgi?p=PMC3&amp;id=817560&amp;s=27&amp;r=1&amp;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7900"/>
            <a:ext cx="3991744" cy="4000201"/>
          </a:xfrm>
          <a:prstGeom prst="rect">
            <a:avLst/>
          </a:prstGeom>
          <a:noFill/>
        </p:spPr>
      </p:pic>
      <p:pic>
        <p:nvPicPr>
          <p:cNvPr id="25604" name="Picture 4" descr="https://www.ncbi.nlm.nih.gov/corecgi/tileshop/tileshop.fcgi?p=PMC3&amp;id=817555&amp;s=27&amp;r=1&amp;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32856"/>
            <a:ext cx="4243612" cy="391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Στάδιο </a:t>
            </a:r>
            <a:r>
              <a:rPr lang="en-US" sz="2400" dirty="0" smtClean="0"/>
              <a:t>V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s://www.ncbi.nlm.nih.gov/corecgi/tileshop/tileshop.fcgi?p=PMC3&amp;id=817512&amp;s=27&amp;r=1&amp;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267325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Πρωτόκολλο αντιμετώπισης ρήξης </a:t>
            </a:r>
            <a:r>
              <a:rPr lang="el-GR" sz="2000" dirty="0" err="1" smtClean="0"/>
              <a:t>σπληνός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dirty="0" smtClean="0"/>
              <a:t>U/S </a:t>
            </a:r>
            <a:r>
              <a:rPr lang="el-GR" sz="1600" dirty="0" smtClean="0"/>
              <a:t>κοιλίας</a:t>
            </a:r>
          </a:p>
          <a:p>
            <a:pPr algn="ctr">
              <a:buNone/>
            </a:pPr>
            <a:endParaRPr lang="el-GR" sz="1600" dirty="0"/>
          </a:p>
          <a:p>
            <a:pPr algn="ctr">
              <a:buNone/>
            </a:pPr>
            <a:r>
              <a:rPr lang="el-GR" sz="1600" dirty="0" smtClean="0"/>
              <a:t>Ελεύθερο υγρό</a:t>
            </a:r>
          </a:p>
          <a:p>
            <a:pPr algn="ctr">
              <a:buNone/>
            </a:pPr>
            <a:endParaRPr lang="el-GR" sz="1600" dirty="0"/>
          </a:p>
          <a:p>
            <a:pPr algn="just">
              <a:buNone/>
            </a:pPr>
            <a:r>
              <a:rPr lang="el-GR" sz="1600" dirty="0" smtClean="0"/>
              <a:t>               Αιμοδυναμική σταθερότητα                                                           Αιμοδυναμική αστάθεια</a:t>
            </a:r>
          </a:p>
          <a:p>
            <a:pPr algn="just">
              <a:buNone/>
            </a:pPr>
            <a:endParaRPr lang="el-GR" sz="1600" dirty="0"/>
          </a:p>
          <a:p>
            <a:pPr algn="just">
              <a:buNone/>
            </a:pPr>
            <a:r>
              <a:rPr lang="el-GR" sz="1600" dirty="0" smtClean="0"/>
              <a:t>Χωρίς βλάβες </a:t>
            </a:r>
            <a:r>
              <a:rPr lang="el-GR" sz="1600" dirty="0" err="1" smtClean="0"/>
              <a:t>παρεγχ</a:t>
            </a:r>
            <a:r>
              <a:rPr lang="el-GR" sz="1600" dirty="0" smtClean="0"/>
              <a:t>.          Με βλάβες </a:t>
            </a:r>
            <a:r>
              <a:rPr lang="el-GR" sz="1600" dirty="0" err="1" smtClean="0"/>
              <a:t>παρεγχ</a:t>
            </a:r>
            <a:r>
              <a:rPr lang="el-GR" sz="1600" dirty="0" smtClean="0"/>
              <a:t>.             </a:t>
            </a:r>
            <a:r>
              <a:rPr lang="en-US" sz="1600" dirty="0" smtClean="0"/>
              <a:t>C/T           </a:t>
            </a:r>
            <a:r>
              <a:rPr lang="el-GR" sz="1600" dirty="0" err="1" smtClean="0"/>
              <a:t>Συνοδές</a:t>
            </a:r>
            <a:r>
              <a:rPr lang="el-GR" sz="1600" dirty="0" smtClean="0"/>
              <a:t>  κακώσεις     </a:t>
            </a:r>
            <a:r>
              <a:rPr lang="el-GR" sz="1600" dirty="0" err="1" smtClean="0"/>
              <a:t>Συνοδές</a:t>
            </a:r>
            <a:r>
              <a:rPr lang="el-GR" sz="1600" dirty="0" smtClean="0"/>
              <a:t> κακώσεις</a:t>
            </a:r>
          </a:p>
          <a:p>
            <a:pPr algn="just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                              </a:t>
            </a:r>
            <a:r>
              <a:rPr lang="el-GR" sz="1600" dirty="0" err="1" smtClean="0"/>
              <a:t>εξωκοιλιακές</a:t>
            </a:r>
            <a:r>
              <a:rPr lang="el-GR" sz="1600" dirty="0" smtClean="0"/>
              <a:t>           </a:t>
            </a:r>
            <a:r>
              <a:rPr lang="el-GR" sz="1600" dirty="0" err="1" smtClean="0"/>
              <a:t>ενδοκοιλιακές</a:t>
            </a:r>
            <a:endParaRPr lang="el-GR" sz="1600" dirty="0" smtClean="0"/>
          </a:p>
          <a:p>
            <a:pPr algn="just">
              <a:buNone/>
            </a:pPr>
            <a:endParaRPr lang="el-GR" sz="1600" dirty="0"/>
          </a:p>
          <a:p>
            <a:pPr algn="just">
              <a:buNone/>
            </a:pPr>
            <a:r>
              <a:rPr lang="el-GR" sz="1600" dirty="0" smtClean="0"/>
              <a:t>Συντηρητική                                                      Χωρίς αγγειακή     Με αγγειακή</a:t>
            </a:r>
          </a:p>
          <a:p>
            <a:pPr algn="just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βλάβη                       </a:t>
            </a:r>
            <a:r>
              <a:rPr lang="el-GR" sz="1600" dirty="0" err="1" smtClean="0"/>
              <a:t>βλάβη</a:t>
            </a:r>
            <a:endParaRPr lang="el-GR" sz="1600" dirty="0" smtClean="0"/>
          </a:p>
          <a:p>
            <a:pPr algn="just">
              <a:buNone/>
            </a:pPr>
            <a:endParaRPr lang="el-GR" sz="1600" dirty="0"/>
          </a:p>
          <a:p>
            <a:pPr algn="just">
              <a:buNone/>
            </a:pPr>
            <a:r>
              <a:rPr lang="el-GR" sz="1600" dirty="0" smtClean="0"/>
              <a:t>                                                                                                                                                     Χειρουργική</a:t>
            </a:r>
          </a:p>
        </p:txBody>
      </p:sp>
      <p:sp>
        <p:nvSpPr>
          <p:cNvPr id="4" name="Down Arrow 3"/>
          <p:cNvSpPr/>
          <p:nvPr/>
        </p:nvSpPr>
        <p:spPr>
          <a:xfrm>
            <a:off x="4572000" y="1988840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5856" y="2492896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2492896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91680" y="306896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95736" y="306896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11960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076056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804248" y="306896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36296" y="306896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99992" y="371703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60032" y="371703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71600" y="37170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835696" y="4437112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156176" y="4653136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668344" y="40050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Κριτήρια συντηρητικής αντιμετώπισης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Προϋποθέσεις 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err="1" smtClean="0"/>
              <a:t>Α</a:t>
            </a:r>
            <a:r>
              <a:rPr lang="el-GR" sz="2000" dirty="0" err="1" smtClean="0"/>
              <a:t>ιμοδυναμικά</a:t>
            </a:r>
            <a:r>
              <a:rPr lang="el-GR" sz="2000" dirty="0" smtClean="0"/>
              <a:t>  </a:t>
            </a:r>
            <a:r>
              <a:rPr lang="el-GR" sz="2000" dirty="0" smtClean="0"/>
              <a:t>σταθερός ασθενής</a:t>
            </a:r>
          </a:p>
          <a:p>
            <a:r>
              <a:rPr lang="el-GR" sz="2000" dirty="0" smtClean="0"/>
              <a:t>Στάδι</a:t>
            </a:r>
            <a:r>
              <a:rPr lang="el-GR" sz="2000" dirty="0"/>
              <a:t>α</a:t>
            </a:r>
            <a:r>
              <a:rPr lang="el-GR" sz="2000" dirty="0" smtClean="0"/>
              <a:t>  Ι – ΙΙ κατά </a:t>
            </a:r>
            <a:r>
              <a:rPr lang="en-US" sz="2000" dirty="0" smtClean="0"/>
              <a:t>Moore</a:t>
            </a:r>
            <a:endParaRPr lang="el-GR" sz="2000" dirty="0" smtClean="0"/>
          </a:p>
          <a:p>
            <a:r>
              <a:rPr lang="el-GR" sz="2000" dirty="0" smtClean="0"/>
              <a:t>Στάδιο  ΙΙΙ  με αιμοδυναμική σταθερότητα</a:t>
            </a:r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pPr>
              <a:buNone/>
            </a:pPr>
            <a:r>
              <a:rPr lang="el-GR" sz="2000" dirty="0" smtClean="0"/>
              <a:t>                        στενή παρακολούθηση του μικρού τραυματία</a:t>
            </a:r>
            <a:endParaRPr lang="el-GR" sz="2000" dirty="0" smtClean="0"/>
          </a:p>
          <a:p>
            <a:endParaRPr lang="el-GR" sz="2000" dirty="0"/>
          </a:p>
          <a:p>
            <a:pPr>
              <a:buNone/>
            </a:pPr>
            <a:r>
              <a:rPr lang="el-GR" sz="2000" dirty="0" smtClean="0"/>
              <a:t>                        </a:t>
            </a:r>
            <a:r>
              <a:rPr lang="el-GR" sz="2000" dirty="0" smtClean="0"/>
              <a:t>ε</a:t>
            </a:r>
            <a:r>
              <a:rPr lang="el-GR" sz="2000" dirty="0" smtClean="0"/>
              <a:t>μβολισμός </a:t>
            </a:r>
            <a:r>
              <a:rPr lang="el-GR" sz="2000" dirty="0" smtClean="0"/>
              <a:t>σπληνικής αρτηρίας</a:t>
            </a:r>
            <a:endParaRPr lang="el-GR" sz="2000" dirty="0"/>
          </a:p>
        </p:txBody>
      </p:sp>
      <p:sp>
        <p:nvSpPr>
          <p:cNvPr id="8" name="Right Arrow 7"/>
          <p:cNvSpPr/>
          <p:nvPr/>
        </p:nvSpPr>
        <p:spPr>
          <a:xfrm>
            <a:off x="827584" y="4725144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827584" y="5445224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Επιπλοκές συντηρητικής αντιμετώπισης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sz="2400" dirty="0" smtClean="0"/>
              <a:t>Καθυστερημένη </a:t>
            </a:r>
            <a:r>
              <a:rPr lang="el-GR" sz="2400" dirty="0" smtClean="0"/>
              <a:t>ρήξη και αιμορραγία </a:t>
            </a:r>
            <a:r>
              <a:rPr lang="el-GR" sz="2400" dirty="0" smtClean="0"/>
              <a:t>(~ 5% </a:t>
            </a:r>
            <a:r>
              <a:rPr lang="el-GR" sz="2400" dirty="0" smtClean="0"/>
              <a:t>ασθενών)</a:t>
            </a:r>
            <a:endParaRPr lang="el-GR" sz="2400" dirty="0" smtClean="0"/>
          </a:p>
          <a:p>
            <a:r>
              <a:rPr lang="el-GR" sz="2400" dirty="0" err="1" smtClean="0"/>
              <a:t>Ψευδοκύστεις</a:t>
            </a:r>
            <a:r>
              <a:rPr lang="el-GR" sz="2400" dirty="0" smtClean="0"/>
              <a:t> (&lt;1%)</a:t>
            </a:r>
          </a:p>
          <a:p>
            <a:r>
              <a:rPr lang="el-GR" sz="2400" dirty="0" smtClean="0"/>
              <a:t>Απόστημα </a:t>
            </a:r>
            <a:r>
              <a:rPr lang="el-GR" sz="2400" dirty="0" err="1" smtClean="0"/>
              <a:t>σπληνός</a:t>
            </a:r>
            <a:endParaRPr lang="el-GR" sz="2400" dirty="0" smtClean="0"/>
          </a:p>
          <a:p>
            <a:r>
              <a:rPr lang="el-GR" sz="2400" dirty="0" err="1" smtClean="0"/>
              <a:t>Ψευδοανεύρυσμα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Κριτήρια χειρουργικής αντιμετώπισης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000" dirty="0" smtClean="0"/>
              <a:t>Προϋποθέσεις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l-GR" sz="2000" dirty="0" smtClean="0"/>
              <a:t>Αιμοδυναμική </a:t>
            </a:r>
            <a:r>
              <a:rPr lang="el-GR" sz="2000" dirty="0" smtClean="0"/>
              <a:t>αστάθεια με ελεύθερο υγρό στην περιτοναϊκή κοιλότητα</a:t>
            </a:r>
          </a:p>
          <a:p>
            <a:r>
              <a:rPr lang="el-GR" sz="2000" dirty="0" smtClean="0"/>
              <a:t>Στάδια </a:t>
            </a:r>
            <a:r>
              <a:rPr lang="en-US" sz="2000" dirty="0" smtClean="0"/>
              <a:t>IV </a:t>
            </a:r>
            <a:r>
              <a:rPr lang="el-GR" sz="2000" dirty="0" smtClean="0"/>
              <a:t>και </a:t>
            </a:r>
            <a:r>
              <a:rPr lang="en-US" sz="2000" dirty="0" smtClean="0"/>
              <a:t>V</a:t>
            </a:r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pPr algn="just">
              <a:buNone/>
            </a:pPr>
            <a:r>
              <a:rPr lang="el-GR" sz="2000" b="1" dirty="0" smtClean="0"/>
              <a:t>       Χειρουργική αντιμετώπιση</a:t>
            </a:r>
          </a:p>
          <a:p>
            <a:pPr algn="just">
              <a:buNone/>
            </a:pPr>
            <a:endParaRPr lang="el-GR" sz="2000" dirty="0" smtClean="0"/>
          </a:p>
          <a:p>
            <a:r>
              <a:rPr lang="el-GR" sz="2000" dirty="0" smtClean="0"/>
              <a:t> Συρραφή ρήξης</a:t>
            </a:r>
          </a:p>
          <a:p>
            <a:r>
              <a:rPr lang="el-GR" sz="2000" dirty="0" smtClean="0"/>
              <a:t>Απολίνωση σπληνικής αρτηρίας</a:t>
            </a:r>
          </a:p>
          <a:p>
            <a:r>
              <a:rPr lang="el-GR" sz="2000" dirty="0" smtClean="0"/>
              <a:t>Εκλεκτική απολίνωση σπληνικών αγγείων </a:t>
            </a:r>
          </a:p>
          <a:p>
            <a:r>
              <a:rPr lang="el-GR" sz="2000" dirty="0" smtClean="0"/>
              <a:t>Τοποθέτηση αιμοστατικού υλικού στα σημεία της ρήξης</a:t>
            </a:r>
          </a:p>
          <a:p>
            <a:r>
              <a:rPr lang="el-GR" sz="2000" dirty="0" smtClean="0"/>
              <a:t>Αφαίρεση του </a:t>
            </a:r>
            <a:r>
              <a:rPr lang="el-GR" sz="2000" dirty="0" err="1" smtClean="0"/>
              <a:t>ραγέντος</a:t>
            </a:r>
            <a:r>
              <a:rPr lang="el-GR" sz="2000" dirty="0" smtClean="0"/>
              <a:t> τμήματος</a:t>
            </a:r>
          </a:p>
          <a:p>
            <a:endParaRPr lang="el-GR" sz="2000" dirty="0" smtClean="0"/>
          </a:p>
          <a:p>
            <a:r>
              <a:rPr lang="el-GR" sz="2000" dirty="0" err="1" smtClean="0"/>
              <a:t>Σπληνεκτομή</a:t>
            </a:r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Επιπτώσεις μετά </a:t>
            </a:r>
            <a:r>
              <a:rPr lang="el-GR" sz="2400" dirty="0" err="1" smtClean="0"/>
              <a:t>σπληνεκτομή</a:t>
            </a:r>
            <a:r>
              <a:rPr lang="el-GR" sz="2400" dirty="0" smtClean="0"/>
              <a:t> στα παιδιά 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r>
              <a:rPr lang="el-GR" sz="2400" dirty="0" smtClean="0"/>
              <a:t>Αμέσως μετά τη </a:t>
            </a:r>
            <a:r>
              <a:rPr lang="el-GR" sz="2400" dirty="0" err="1" smtClean="0"/>
              <a:t>σπληνεκτομή</a:t>
            </a:r>
            <a:r>
              <a:rPr lang="el-GR" sz="2400" dirty="0" smtClean="0"/>
              <a:t> </a:t>
            </a:r>
            <a:r>
              <a:rPr lang="el-GR" sz="2400" dirty="0" smtClean="0"/>
              <a:t>εμφανίζονται</a:t>
            </a:r>
            <a:r>
              <a:rPr lang="el-GR" sz="2400" dirty="0" smtClean="0"/>
              <a:t> </a:t>
            </a:r>
            <a:r>
              <a:rPr lang="el-GR" sz="2400" dirty="0" err="1" smtClean="0">
                <a:hlinkClick r:id="rId2" tooltip="Περισσότερες πληροφορίες για: «ερυθροκύτταρα»"/>
              </a:rPr>
              <a:t>ερυθροκύτταρα</a:t>
            </a:r>
            <a:r>
              <a:rPr lang="el-GR" sz="2400" dirty="0" smtClean="0"/>
              <a:t> </a:t>
            </a:r>
            <a:r>
              <a:rPr lang="el-GR" sz="2400" dirty="0" smtClean="0"/>
              <a:t>με </a:t>
            </a:r>
            <a:r>
              <a:rPr lang="el-GR" sz="2400" dirty="0" err="1" smtClean="0"/>
              <a:t>κυτταροπλασματικά</a:t>
            </a:r>
            <a:r>
              <a:rPr lang="el-GR" sz="2400" dirty="0" smtClean="0"/>
              <a:t> έγκλειστα και </a:t>
            </a:r>
            <a:r>
              <a:rPr lang="el-GR" sz="2400" dirty="0" err="1" smtClean="0"/>
              <a:t>σιδηροκύτταρα</a:t>
            </a:r>
            <a:r>
              <a:rPr lang="el-GR" sz="2400" dirty="0" smtClean="0"/>
              <a:t>. </a:t>
            </a:r>
            <a:r>
              <a:rPr lang="el-GR" sz="2400" dirty="0" smtClean="0"/>
              <a:t>Π</a:t>
            </a:r>
            <a:r>
              <a:rPr lang="el-GR" sz="2400" dirty="0" smtClean="0"/>
              <a:t>αρατηρείται </a:t>
            </a:r>
            <a:r>
              <a:rPr lang="el-GR" sz="2400" dirty="0" err="1" smtClean="0"/>
              <a:t>κοκκιοκυττάρωση</a:t>
            </a:r>
            <a:r>
              <a:rPr lang="el-GR" sz="2400" dirty="0" smtClean="0"/>
              <a:t>, η οποία αντικαθίσταται τις επόμενες εβδομάδες από λεμφοκυττάρωση και </a:t>
            </a:r>
            <a:r>
              <a:rPr lang="el-GR" sz="2400" dirty="0" err="1" smtClean="0"/>
              <a:t>μονοκυττάρωση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Τα </a:t>
            </a:r>
            <a:r>
              <a:rPr lang="el-GR" sz="2400" dirty="0" err="1" smtClean="0"/>
              <a:t>σπληνεκτομηθέντα</a:t>
            </a:r>
            <a:r>
              <a:rPr lang="el-GR" sz="2400" dirty="0" smtClean="0"/>
              <a:t> παιδιά είναι πιο επιρρεπή στην </a:t>
            </a:r>
            <a:r>
              <a:rPr lang="el-GR" sz="2400" b="1" u="sng" dirty="0" smtClean="0">
                <a:solidFill>
                  <a:schemeClr val="tx2"/>
                </a:solidFill>
              </a:rPr>
              <a:t>κεραυνοβόλο </a:t>
            </a:r>
            <a:r>
              <a:rPr lang="el-GR" sz="2400" b="1" u="sng" dirty="0" smtClean="0">
                <a:solidFill>
                  <a:schemeClr val="tx2"/>
                </a:solidFill>
              </a:rPr>
              <a:t>μικροβιαιμία</a:t>
            </a:r>
            <a:r>
              <a:rPr lang="el-GR" sz="2400" dirty="0" smtClean="0"/>
              <a:t>. </a:t>
            </a:r>
          </a:p>
          <a:p>
            <a:pPr>
              <a:buNone/>
            </a:pPr>
            <a:r>
              <a:rPr lang="el-GR" sz="2400" dirty="0" smtClean="0"/>
              <a:t> </a:t>
            </a:r>
            <a:r>
              <a:rPr lang="el-GR" sz="2400" dirty="0" smtClean="0"/>
              <a:t>      </a:t>
            </a:r>
            <a:r>
              <a:rPr lang="el-GR" sz="2400" dirty="0" smtClean="0"/>
              <a:t>Το </a:t>
            </a:r>
            <a:r>
              <a:rPr lang="el-GR" sz="2400" dirty="0" smtClean="0"/>
              <a:t>γεγονός αυτό </a:t>
            </a:r>
            <a:r>
              <a:rPr lang="el-GR" sz="2400" dirty="0" smtClean="0"/>
              <a:t>οφείλεται</a:t>
            </a:r>
            <a:r>
              <a:rPr lang="en-US" sz="2400" dirty="0" smtClean="0"/>
              <a:t>: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- στην ελαττωμένη κάθαρση των μικροβίων από το αίμα</a:t>
            </a:r>
            <a:br>
              <a:rPr lang="el-GR" sz="2400" dirty="0" smtClean="0"/>
            </a:br>
            <a:r>
              <a:rPr lang="el-GR" sz="2400" dirty="0" smtClean="0"/>
              <a:t>- στα ελαττωμένα επίπεδα </a:t>
            </a:r>
            <a:r>
              <a:rPr lang="el-GR" sz="2400" dirty="0" err="1" smtClean="0"/>
              <a:t>IgM</a:t>
            </a:r>
            <a:r>
              <a:rPr lang="el-GR" sz="2400" dirty="0" smtClean="0"/>
              <a:t> (</a:t>
            </a:r>
            <a:r>
              <a:rPr lang="el-GR" sz="2400" dirty="0" err="1" smtClean="0"/>
              <a:t>ανοσοσφαιρινών</a:t>
            </a:r>
            <a:r>
              <a:rPr lang="el-GR" sz="2400" dirty="0" smtClean="0"/>
              <a:t>)</a:t>
            </a:r>
            <a:br>
              <a:rPr lang="el-GR" sz="2400" dirty="0" smtClean="0"/>
            </a:br>
            <a:r>
              <a:rPr lang="el-GR" sz="2400" dirty="0" smtClean="0"/>
              <a:t>- στη μειωμένη δραστηριότητα των </a:t>
            </a:r>
            <a:r>
              <a:rPr lang="el-GR" sz="2400" dirty="0" err="1" smtClean="0"/>
              <a:t>οψωνινών</a:t>
            </a:r>
            <a:r>
              <a:rPr lang="el-GR" sz="2400" dirty="0" smtClean="0"/>
              <a:t> (κύτταρα αμυντικού μηχανισμού). </a:t>
            </a:r>
          </a:p>
          <a:p>
            <a:r>
              <a:rPr lang="el-GR" sz="2400" dirty="0" smtClean="0"/>
              <a:t>Ο </a:t>
            </a:r>
            <a:r>
              <a:rPr lang="el-GR" sz="2400" dirty="0" smtClean="0"/>
              <a:t>πρώτος χρόνος μετά τη </a:t>
            </a:r>
            <a:r>
              <a:rPr lang="el-GR" sz="2400" dirty="0" err="1" smtClean="0"/>
              <a:t>σπληνεκτομή</a:t>
            </a:r>
            <a:r>
              <a:rPr lang="el-GR" sz="2400" dirty="0" smtClean="0"/>
              <a:t> είναι ο πιο επικίνδυνος σε σχέση με τους υπολοίπους που ακολουθούν.</a:t>
            </a:r>
          </a:p>
          <a:p>
            <a:r>
              <a:rPr lang="el-GR" sz="2400" dirty="0" smtClean="0"/>
              <a:t>Οι </a:t>
            </a:r>
            <a:r>
              <a:rPr lang="el-GR" sz="2400" dirty="0" smtClean="0">
                <a:hlinkClick r:id="rId3" tooltip="Περισσότερες πληροφορίες για: «μικροοργανισμοί»"/>
              </a:rPr>
              <a:t>μικροοργανισμοί</a:t>
            </a:r>
            <a:r>
              <a:rPr lang="el-GR" sz="2400" dirty="0" smtClean="0"/>
              <a:t> που ενοχοποιούνται για το </a:t>
            </a:r>
            <a:r>
              <a:rPr lang="el-GR" sz="2400" dirty="0" smtClean="0">
                <a:hlinkClick r:id="rId4" tooltip="Περισσότερες πληροφορίες για: «σύνδρομο»"/>
              </a:rPr>
              <a:t>σύνδρομο</a:t>
            </a:r>
            <a:r>
              <a:rPr lang="el-GR" sz="2400" dirty="0" smtClean="0"/>
              <a:t> είναι ο </a:t>
            </a:r>
            <a:r>
              <a:rPr lang="el-GR" sz="2400" dirty="0" err="1" smtClean="0"/>
              <a:t>μηνιγγητιδόκοκκος</a:t>
            </a:r>
            <a:r>
              <a:rPr lang="el-GR" sz="2400" dirty="0" smtClean="0"/>
              <a:t>, ο </a:t>
            </a:r>
            <a:r>
              <a:rPr lang="el-GR" sz="2400" dirty="0" smtClean="0">
                <a:hlinkClick r:id="rId5" tooltip="Περισσότερες πληροφορίες για: «στρεπτόκοκκος»"/>
              </a:rPr>
              <a:t>στρεπτόκοκκος</a:t>
            </a:r>
            <a:r>
              <a:rPr lang="el-GR" sz="2400" dirty="0" smtClean="0"/>
              <a:t> της πνευμονίας και ο </a:t>
            </a:r>
            <a:r>
              <a:rPr lang="el-GR" sz="2400" dirty="0" err="1" smtClean="0"/>
              <a:t>αιμόφιλος</a:t>
            </a:r>
            <a:r>
              <a:rPr lang="el-GR" sz="2400" dirty="0" smtClean="0"/>
              <a:t> της </a:t>
            </a:r>
            <a:r>
              <a:rPr lang="el-GR" sz="2400" dirty="0" err="1" smtClean="0"/>
              <a:t>γρίππης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Η προφυλακτική χορήγηση πολυδύναμου εμβολίου κατά των παθογόνων μικροβίων, αμέσως μετά τη </a:t>
            </a:r>
            <a:r>
              <a:rPr lang="el-GR" sz="2400" dirty="0" err="1" smtClean="0"/>
              <a:t>σπληνεκτομή</a:t>
            </a:r>
            <a:r>
              <a:rPr lang="el-GR" sz="2400" dirty="0" smtClean="0"/>
              <a:t> και επαναληπτική δόση μετά 4-5 χρόνια, φαίνεται να μειώνει τον κίνδυνο για εμφάνιση του συνδρόμου. Επειδή το </a:t>
            </a:r>
            <a:r>
              <a:rPr lang="el-GR" sz="2400" dirty="0" smtClean="0">
                <a:hlinkClick r:id="rId6" tooltip="Περισσότερες πληροφορίες για: «εμβόλιο»"/>
              </a:rPr>
              <a:t>εμβόλιο</a:t>
            </a:r>
            <a:r>
              <a:rPr lang="el-GR" sz="2400" dirty="0" smtClean="0"/>
              <a:t> καλύπτει το 80% των μικροοργανισμών, συνιστάται η προφυλακτική διετής λήψη </a:t>
            </a:r>
            <a:r>
              <a:rPr lang="el-GR" sz="2400" dirty="0" err="1" smtClean="0"/>
              <a:t>πενικιλλίνης</a:t>
            </a:r>
            <a:r>
              <a:rPr lang="el-GR" sz="2400" dirty="0" smtClean="0"/>
              <a:t> από το στόμα. Η αντιβιοτική κάλυψη είναι κρίσιμη κυρίως στα μικρά παιδιά κάτω των 2 ετών. 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626776" cy="43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93" y="1600200"/>
            <a:ext cx="7835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35" y="1600200"/>
            <a:ext cx="77025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Σπλήνας </a:t>
            </a:r>
            <a:endParaRPr lang="el-G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sz="2400" b="1" dirty="0" smtClean="0"/>
              <a:t>Λειτουργίες </a:t>
            </a:r>
          </a:p>
          <a:p>
            <a:pPr>
              <a:buNone/>
            </a:pPr>
            <a:endParaRPr lang="el-G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Κατά την εμβρυική ζωή λειτουργεί ως αιμοποιητικό όργανο (παραγωγή ερυθρών αιμοσφαιρίων).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Φιλτράρει και καθαρίζει το αίμα από </a:t>
            </a:r>
            <a:r>
              <a:rPr lang="el-GR" sz="2400" dirty="0" err="1" smtClean="0"/>
              <a:t>γηρασμένα</a:t>
            </a:r>
            <a:r>
              <a:rPr lang="el-GR" sz="2400" dirty="0" smtClean="0"/>
              <a:t> ή παθολογικά ερυθρά αιμοσφαίρια, από έγκλειστα που υπάρχουν εντός των </a:t>
            </a:r>
            <a:r>
              <a:rPr lang="el-GR" sz="2400" dirty="0" err="1" smtClean="0"/>
              <a:t>ερυθροκυττάρων</a:t>
            </a:r>
            <a:r>
              <a:rPr lang="el-GR" sz="2400" dirty="0" smtClean="0"/>
              <a:t> ή ξένα σωματίδια, από αντιγόνα και μικροοργανισμούς.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Παίζει ρόλο στην ειδική και μη ειδική ανοσία του οργανισμού.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Συμμετέχει στο μεταβολισμό του σιδήρου.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Λειτουργεί ως αποθήκη λευκών αιμοσφαιρίων και αιμοπεταλίων.</a:t>
            </a:r>
          </a:p>
          <a:p>
            <a:pPr algn="just"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85" y="1600200"/>
            <a:ext cx="79592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08" y="1600200"/>
            <a:ext cx="80059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67" y="1600200"/>
            <a:ext cx="80034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30" y="1600200"/>
            <a:ext cx="80677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95" y="1600200"/>
            <a:ext cx="80318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55" y="1600200"/>
            <a:ext cx="80044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Ρήξη σπλήνα</a:t>
            </a:r>
            <a:endParaRPr lang="el-G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Είναι το πιο ευπαθές από όλα τα όργανα της κοιλιάς σε ρήξεις και χτυπήματα εξαιτίας του λεπτού περιβλήματος του.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A</a:t>
            </a:r>
            <a:r>
              <a:rPr lang="el-GR" sz="2400" dirty="0" err="1" smtClean="0"/>
              <a:t>ίτια</a:t>
            </a:r>
            <a:r>
              <a:rPr lang="en-US" sz="2400" dirty="0" smtClean="0"/>
              <a:t>: </a:t>
            </a:r>
            <a:r>
              <a:rPr lang="el-GR" sz="2400" dirty="0" smtClean="0"/>
              <a:t>Τροχαία , πτώσεις από ύψος, τραύματα με </a:t>
            </a:r>
            <a:r>
              <a:rPr lang="el-GR" sz="2400" dirty="0" err="1" smtClean="0"/>
              <a:t>νύσσον</a:t>
            </a:r>
            <a:r>
              <a:rPr lang="el-GR" sz="2400" dirty="0" smtClean="0"/>
              <a:t> όργανο, πυροβολισμοί.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Η ρήξη εκδηλώνεται με πόνο που μπορεί να φτάνει μέχρι τον αριστερό ώμο.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Συχνά η ρήξη γίνεται αντιληπτή μόνο από το </a:t>
            </a:r>
            <a:r>
              <a:rPr lang="el-GR" sz="2400" dirty="0" err="1" smtClean="0"/>
              <a:t>υπογκαιμικό</a:t>
            </a:r>
            <a:r>
              <a:rPr lang="el-GR" sz="2400" dirty="0" smtClean="0"/>
              <a:t> </a:t>
            </a:r>
            <a:r>
              <a:rPr lang="en-US" sz="2400" dirty="0" smtClean="0"/>
              <a:t>shock</a:t>
            </a:r>
            <a:r>
              <a:rPr lang="el-GR" sz="2400" dirty="0" smtClean="0"/>
              <a:t> από την εσωτερική αιμορραγία.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Στα παιδιά πρέπει να γίνεται προσπάθεια διατήρησης έστω και ενός μικρού τμήματος για να μην επηρεαστεί πολύ η λειτουργία του ανοσοποιητικού τους συστήματος.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Προσέγγιση τραυματία 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irway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reathing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irculation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isability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xposure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Ποτέ δεν προχωρούμε στο επόμενο βήμα εάν δεν αντιμετωπίσουμε</a:t>
            </a:r>
            <a:r>
              <a:rPr lang="en-US" sz="2400" dirty="0" smtClean="0"/>
              <a:t> </a:t>
            </a:r>
            <a:r>
              <a:rPr lang="el-GR" sz="2400" dirty="0" smtClean="0"/>
              <a:t>-</a:t>
            </a:r>
            <a:r>
              <a:rPr lang="en-US" sz="2400" dirty="0" smtClean="0"/>
              <a:t> </a:t>
            </a:r>
            <a:r>
              <a:rPr lang="el-GR" sz="2400" dirty="0" smtClean="0"/>
              <a:t>εξασφαλίσουμε το ελεγχόμενο.</a:t>
            </a:r>
          </a:p>
          <a:p>
            <a:pPr>
              <a:buNone/>
            </a:pP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Για τη διάγνωση της ρήξης </a:t>
            </a:r>
            <a:r>
              <a:rPr lang="el-GR" sz="2400" dirty="0" err="1" smtClean="0"/>
              <a:t>σπληνός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/>
              <a:t>Κλινική εξέταση του τραυματία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Εκτίμηση όγκου αίματος, επιπέδου συνείδησης, χρώμα δέρματος.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Έλεγχος ποιότητας, ρυθμικότητας, συχνότητας σφυγμού.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Έλεγχος αρτηριακής πίεσης.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Έλεγχος διούρησης για τυχόν απώλεια &gt; 1 </a:t>
            </a:r>
            <a:r>
              <a:rPr lang="en-US" dirty="0" smtClean="0"/>
              <a:t>ml/h </a:t>
            </a:r>
            <a:r>
              <a:rPr lang="el-GR" dirty="0" smtClean="0"/>
              <a:t>στα παιδιά.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Αναγνώριση </a:t>
            </a:r>
            <a:r>
              <a:rPr lang="en-US" dirty="0" smtClean="0"/>
              <a:t>shock </a:t>
            </a:r>
            <a:r>
              <a:rPr lang="el-GR" dirty="0" smtClean="0"/>
              <a:t>(ανεπαρκή αιμάτωση ΚΝΣ, νεφρών, δέρματος).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Εργαστηριακές εξετάσεις</a:t>
            </a:r>
          </a:p>
          <a:p>
            <a:pPr algn="just"/>
            <a:r>
              <a:rPr lang="el-GR" dirty="0" smtClean="0"/>
              <a:t>Υπερηχογράφημα κοιλίας</a:t>
            </a:r>
          </a:p>
          <a:p>
            <a:pPr algn="just"/>
            <a:r>
              <a:rPr lang="el-GR" dirty="0" smtClean="0"/>
              <a:t>Αξονική κοιλίας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Αξονική τομογραφία κοιλίας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2600" dirty="0" smtClean="0"/>
              <a:t>Η CT είναι η μέθοδος εκλογής στην απεικόνιση του σπληνικού τραύματος</a:t>
            </a:r>
          </a:p>
          <a:p>
            <a:pPr>
              <a:buNone/>
            </a:pPr>
            <a:r>
              <a:rPr lang="el-GR" sz="2600" dirty="0" smtClean="0"/>
              <a:t>Το σπληνικό παρέγχυμα εκτιμάται στην πυλαία φλεβική φάση λόγω της ανομοιογενούς ενισχύσεως του στην αρτηριακή φάση που μπορεί να μιμηθεί ρήξη ή θλάση. </a:t>
            </a:r>
          </a:p>
          <a:p>
            <a:pPr>
              <a:buNone/>
            </a:pPr>
            <a:r>
              <a:rPr lang="el-GR" sz="2600" dirty="0" smtClean="0"/>
              <a:t>Αντιθέτως η αρτηριακή φάση είναι απαραίτητη για την ανάδειξη ενεργού αιμορραγίας, </a:t>
            </a:r>
            <a:r>
              <a:rPr lang="el-GR" sz="2600" dirty="0" err="1" smtClean="0"/>
              <a:t>ψευδοανευρύσματος</a:t>
            </a:r>
            <a:r>
              <a:rPr lang="el-GR" sz="2600" dirty="0" smtClean="0"/>
              <a:t> ή ΑΦ επικοινωνίας.</a:t>
            </a:r>
          </a:p>
          <a:p>
            <a:pPr>
              <a:buNone/>
            </a:pPr>
            <a:r>
              <a:rPr lang="el-GR" sz="2600" dirty="0" smtClean="0"/>
              <a:t>Οι ρήξεις ή οι θλάσεις απεικονίζονται ως γραμμοειδείς ή διακλαδιζόμενες </a:t>
            </a:r>
            <a:r>
              <a:rPr lang="el-GR" sz="2600" dirty="0" err="1" smtClean="0"/>
              <a:t>υπόπυκνες</a:t>
            </a:r>
            <a:r>
              <a:rPr lang="el-GR" sz="2600" dirty="0" smtClean="0"/>
              <a:t> περιοχές με ασαφή όρια.</a:t>
            </a:r>
          </a:p>
          <a:p>
            <a:pPr>
              <a:buNone/>
            </a:pPr>
            <a:r>
              <a:rPr lang="el-GR" sz="2600" dirty="0" smtClean="0"/>
              <a:t>Το </a:t>
            </a:r>
            <a:r>
              <a:rPr lang="el-GR" sz="2600" dirty="0" err="1" smtClean="0"/>
              <a:t>υποκάψιο</a:t>
            </a:r>
            <a:r>
              <a:rPr lang="el-GR" sz="2600" dirty="0" smtClean="0"/>
              <a:t> αιμάτωμα απεικονίζεται ως μηνοειδής υψηλής πυκνότητας συλλογή και μετά την </a:t>
            </a:r>
            <a:r>
              <a:rPr lang="el-GR" sz="2600" dirty="0" err="1" smtClean="0"/>
              <a:t>ivc</a:t>
            </a:r>
            <a:r>
              <a:rPr lang="el-GR" sz="2600" dirty="0" smtClean="0"/>
              <a:t> απεικονίζεται </a:t>
            </a:r>
            <a:r>
              <a:rPr lang="el-GR" sz="2600" dirty="0" err="1" smtClean="0"/>
              <a:t>υπόπυκνη</a:t>
            </a:r>
            <a:r>
              <a:rPr lang="el-GR" sz="2600" dirty="0" smtClean="0"/>
              <a:t> σε σύγκριση με το παρέγχυμα.</a:t>
            </a:r>
          </a:p>
          <a:p>
            <a:pPr>
              <a:buNone/>
            </a:pPr>
            <a:r>
              <a:rPr lang="el-GR" sz="2600" dirty="0" smtClean="0"/>
              <a:t>Η ενεργός αιμορραγία απεικονίζεται ως </a:t>
            </a:r>
            <a:r>
              <a:rPr lang="el-GR" sz="2600" dirty="0" err="1" smtClean="0"/>
              <a:t>εξαγγείωση</a:t>
            </a:r>
            <a:r>
              <a:rPr lang="el-GR" sz="2600" dirty="0" smtClean="0"/>
              <a:t> σκιαγραφικής ουσίας στην αρτηριακή φάση και περαιτέρω αύξηση και </a:t>
            </a:r>
            <a:r>
              <a:rPr lang="el-GR" sz="2600" dirty="0" err="1" smtClean="0"/>
              <a:t>λίμναση</a:t>
            </a:r>
            <a:r>
              <a:rPr lang="el-GR" sz="2600" dirty="0" smtClean="0"/>
              <a:t> της σκιαγραφικής ουσίας στις καθυστερημένες λήψεις.</a:t>
            </a:r>
          </a:p>
          <a:p>
            <a:pPr>
              <a:buNone/>
            </a:pPr>
            <a:r>
              <a:rPr lang="el-GR" sz="2600" dirty="0" smtClean="0"/>
              <a:t>Τα </a:t>
            </a:r>
            <a:r>
              <a:rPr lang="el-GR" sz="2600" dirty="0" err="1" smtClean="0"/>
              <a:t>ψευδοανερύσματα</a:t>
            </a:r>
            <a:r>
              <a:rPr lang="el-GR" sz="2600" dirty="0" smtClean="0"/>
              <a:t> απεικονίζονται σαν εστιακές περιοχές </a:t>
            </a:r>
            <a:r>
              <a:rPr lang="el-GR" sz="2600" dirty="0" err="1" smtClean="0"/>
              <a:t>εξαγγείωσης</a:t>
            </a:r>
            <a:r>
              <a:rPr lang="el-GR" sz="2600" dirty="0" smtClean="0"/>
              <a:t> σκιαγραφικής ουσίας στην αρτηριακή φάση και δεν αυξάνουν σε έκταση στις καθυστερημένες λήψεις.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Τραυματική ρήξη </a:t>
            </a:r>
            <a:r>
              <a:rPr lang="el-GR" sz="2000" dirty="0" err="1" smtClean="0"/>
              <a:t>σπληνός</a:t>
            </a:r>
            <a:r>
              <a:rPr lang="el-GR" sz="2000" dirty="0" smtClean="0"/>
              <a:t>-Ταξινόμηση κατά </a:t>
            </a:r>
            <a:r>
              <a:rPr lang="en-US" sz="2000" dirty="0" smtClean="0"/>
              <a:t>Moore</a:t>
            </a:r>
            <a:endParaRPr lang="el-G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992888" cy="4680520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Στάδιο Ι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 err="1" smtClean="0"/>
              <a:t>υποκάψιο</a:t>
            </a:r>
            <a:r>
              <a:rPr lang="el-GR" sz="2000" dirty="0" smtClean="0"/>
              <a:t> αιμάτωμα &lt; από 10% της επιφανείας </a:t>
            </a:r>
          </a:p>
          <a:p>
            <a:pPr algn="just"/>
            <a:r>
              <a:rPr lang="el-GR" sz="2000" dirty="0"/>
              <a:t> </a:t>
            </a:r>
            <a:r>
              <a:rPr lang="el-GR" sz="2000" dirty="0" smtClean="0"/>
              <a:t>               ρήξη &lt; 1 εκατοστό του παρεγχύματος.</a:t>
            </a:r>
          </a:p>
          <a:p>
            <a:pPr algn="just"/>
            <a:r>
              <a:rPr lang="el-GR" sz="2000" dirty="0" smtClean="0"/>
              <a:t>Στάδιο ΙΙ </a:t>
            </a:r>
            <a:r>
              <a:rPr lang="en-US" sz="2000" dirty="0" smtClean="0"/>
              <a:t>: </a:t>
            </a:r>
            <a:r>
              <a:rPr lang="el-GR" sz="2000" dirty="0" err="1" smtClean="0"/>
              <a:t>υποκάψιο</a:t>
            </a:r>
            <a:r>
              <a:rPr lang="el-GR" sz="2000" dirty="0" smtClean="0"/>
              <a:t> αιμάτωμα 10 – 50% της επιφανείας</a:t>
            </a:r>
          </a:p>
          <a:p>
            <a:pPr algn="just"/>
            <a:r>
              <a:rPr lang="el-GR" sz="2000" dirty="0"/>
              <a:t> </a:t>
            </a:r>
            <a:r>
              <a:rPr lang="el-GR" sz="2000" dirty="0" smtClean="0"/>
              <a:t>                ρήξη 1- 3 εκατοστά χωρίς τραυματισμό αγγείων.</a:t>
            </a:r>
          </a:p>
          <a:p>
            <a:pPr algn="just"/>
            <a:r>
              <a:rPr lang="el-GR" sz="2000" dirty="0" smtClean="0"/>
              <a:t>Στάδιο ΙΙΙ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 err="1" smtClean="0"/>
              <a:t>υποκάψιο</a:t>
            </a:r>
            <a:r>
              <a:rPr lang="el-GR" sz="2000" dirty="0" smtClean="0"/>
              <a:t> αιμάτωμα &gt; 50%</a:t>
            </a:r>
          </a:p>
          <a:p>
            <a:pPr algn="just"/>
            <a:r>
              <a:rPr lang="el-GR" sz="2000" dirty="0"/>
              <a:t> </a:t>
            </a:r>
            <a:r>
              <a:rPr lang="el-GR" sz="2000" dirty="0" smtClean="0"/>
              <a:t>                  ρήξη &gt; 3 εκατοστά και τραυματισμός αγγείων.</a:t>
            </a:r>
          </a:p>
          <a:p>
            <a:pPr algn="just"/>
            <a:r>
              <a:rPr lang="el-GR" sz="2000" dirty="0" smtClean="0"/>
              <a:t>Στάδιο Ι</a:t>
            </a:r>
            <a:r>
              <a:rPr lang="en-US" sz="2000" dirty="0" smtClean="0"/>
              <a:t>V: </a:t>
            </a:r>
            <a:r>
              <a:rPr lang="el-GR" sz="2000" dirty="0" smtClean="0"/>
              <a:t>ενεργός αιμορραγία</a:t>
            </a:r>
          </a:p>
          <a:p>
            <a:pPr algn="just"/>
            <a:r>
              <a:rPr lang="el-GR" sz="2000" dirty="0"/>
              <a:t> </a:t>
            </a:r>
            <a:r>
              <a:rPr lang="el-GR" sz="2000" dirty="0" smtClean="0"/>
              <a:t>                  ρήξη με τραυματισμό περιφερικών αγγείων και διαταραχή </a:t>
            </a:r>
          </a:p>
          <a:p>
            <a:pPr algn="just"/>
            <a:r>
              <a:rPr lang="el-GR" sz="2000" dirty="0"/>
              <a:t> </a:t>
            </a:r>
            <a:r>
              <a:rPr lang="el-GR" sz="2000" dirty="0" smtClean="0"/>
              <a:t>                  αιμάτωσης του  σπλήνα &gt; 25%.</a:t>
            </a:r>
          </a:p>
          <a:p>
            <a:pPr algn="just"/>
            <a:r>
              <a:rPr lang="el-GR" sz="2000" dirty="0" smtClean="0"/>
              <a:t>Στάδιο </a:t>
            </a:r>
            <a:r>
              <a:rPr lang="en-US" sz="2000" dirty="0" smtClean="0"/>
              <a:t>V: </a:t>
            </a:r>
            <a:r>
              <a:rPr lang="el-GR" sz="2000" dirty="0" smtClean="0"/>
              <a:t>ρήξη κεντρικών αγγείων με πολλαπλές ρήξεις </a:t>
            </a:r>
            <a:r>
              <a:rPr lang="el-GR" sz="2000" dirty="0" err="1" smtClean="0"/>
              <a:t>σπληνός</a:t>
            </a:r>
            <a:r>
              <a:rPr lang="el-GR" sz="2000" dirty="0" smtClean="0"/>
              <a:t> και </a:t>
            </a:r>
          </a:p>
          <a:p>
            <a:pPr algn="just"/>
            <a:r>
              <a:rPr lang="el-GR" sz="2000" dirty="0"/>
              <a:t> </a:t>
            </a:r>
            <a:r>
              <a:rPr lang="el-GR" sz="2000" dirty="0" smtClean="0"/>
              <a:t>                διαταραχή στην αιμάτωση του σπλήνα &gt; 50%.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Στάδιο ΙΙ (30-40% Της σπληνικής επιφάνειας)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 descr="https://www.ncbi.nlm.nih.gov/corecgi/tileshop/tileshop.fcgi?p=PMC3&amp;id=817544&amp;s=27&amp;r=1&amp;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010025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Στάδιο ΙΙΙ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 descr="https://www.ncbi.nlm.nih.gov/corecgi/tileshop/tileshop.fcgi?p=PMC3&amp;id=817524&amp;s=27&amp;r=1&amp;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667250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752</Words>
  <Application>Microsoft Office PowerPoint</Application>
  <PresentationFormat>On-screen Show (4:3)</PresentationFormat>
  <Paragraphs>121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Σπλήνας </vt:lpstr>
      <vt:lpstr>Σπλήνας </vt:lpstr>
      <vt:lpstr>Ρήξη σπλήνα</vt:lpstr>
      <vt:lpstr>Προσέγγιση τραυματία </vt:lpstr>
      <vt:lpstr>Για τη διάγνωση της ρήξης σπληνός</vt:lpstr>
      <vt:lpstr>Αξονική τομογραφία κοιλίας</vt:lpstr>
      <vt:lpstr>Τραυματική ρήξη σπληνός-Ταξινόμηση κατά Moore</vt:lpstr>
      <vt:lpstr>Στάδιο ΙΙ (30-40% Της σπληνικής επιφάνειας)</vt:lpstr>
      <vt:lpstr>Στάδιο ΙΙΙ</vt:lpstr>
      <vt:lpstr>Στάδια ΙΙΙ και IV</vt:lpstr>
      <vt:lpstr>Στάδιο V</vt:lpstr>
      <vt:lpstr>Πρωτόκολλο αντιμετώπισης ρήξης σπληνός</vt:lpstr>
      <vt:lpstr>Κριτήρια συντηρητικής αντιμετώπισης</vt:lpstr>
      <vt:lpstr>Επιπλοκές συντηρητικής αντιμετώπισης</vt:lpstr>
      <vt:lpstr>Κριτήρια χειρουργικής αντιμετώπισης</vt:lpstr>
      <vt:lpstr>Επιπτώσεις μετά σπληνεκτομή στα παιδιά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Τραυματική ρήξη σπληνός-Ταξινόμηση κατά Moore</dc:title>
  <dc:creator>chchiotinis</dc:creator>
  <cp:lastModifiedBy>chchiotinis</cp:lastModifiedBy>
  <cp:revision>7</cp:revision>
  <dcterms:created xsi:type="dcterms:W3CDTF">2016-02-05T10:39:54Z</dcterms:created>
  <dcterms:modified xsi:type="dcterms:W3CDTF">2018-04-18T07:20:59Z</dcterms:modified>
</cp:coreProperties>
</file>